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notesMasterIdLst>
    <p:notesMasterId r:id="rId47"/>
  </p:notesMasterIdLst>
  <p:handoutMasterIdLst>
    <p:handoutMasterId r:id="rId48"/>
  </p:handoutMasterIdLst>
  <p:sldIdLst>
    <p:sldId id="258" r:id="rId2"/>
    <p:sldId id="260" r:id="rId3"/>
    <p:sldId id="261" r:id="rId4"/>
    <p:sldId id="270" r:id="rId5"/>
    <p:sldId id="264" r:id="rId6"/>
    <p:sldId id="265" r:id="rId7"/>
    <p:sldId id="266" r:id="rId8"/>
    <p:sldId id="274" r:id="rId9"/>
    <p:sldId id="273" r:id="rId10"/>
    <p:sldId id="283" r:id="rId11"/>
    <p:sldId id="284" r:id="rId12"/>
    <p:sldId id="285" r:id="rId13"/>
    <p:sldId id="286" r:id="rId14"/>
    <p:sldId id="303" r:id="rId15"/>
    <p:sldId id="305" r:id="rId16"/>
    <p:sldId id="307" r:id="rId17"/>
    <p:sldId id="304" r:id="rId18"/>
    <p:sldId id="287" r:id="rId19"/>
    <p:sldId id="289" r:id="rId20"/>
    <p:sldId id="293" r:id="rId21"/>
    <p:sldId id="272" r:id="rId22"/>
    <p:sldId id="309" r:id="rId23"/>
    <p:sldId id="288" r:id="rId24"/>
    <p:sldId id="308" r:id="rId25"/>
    <p:sldId id="310" r:id="rId26"/>
    <p:sldId id="311" r:id="rId27"/>
    <p:sldId id="275" r:id="rId28"/>
    <p:sldId id="277" r:id="rId29"/>
    <p:sldId id="278" r:id="rId30"/>
    <p:sldId id="271" r:id="rId31"/>
    <p:sldId id="276" r:id="rId32"/>
    <p:sldId id="279" r:id="rId33"/>
    <p:sldId id="280" r:id="rId34"/>
    <p:sldId id="281" r:id="rId35"/>
    <p:sldId id="282" r:id="rId36"/>
    <p:sldId id="291" r:id="rId37"/>
    <p:sldId id="292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2" r:id="rId46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96D9"/>
    <a:srgbClr val="1C618D"/>
    <a:srgbClr val="45D1E3"/>
    <a:srgbClr val="692D6B"/>
    <a:srgbClr val="417D36"/>
    <a:srgbClr val="006065"/>
    <a:srgbClr val="0097A9"/>
    <a:srgbClr val="008390"/>
    <a:srgbClr val="00ACC2"/>
    <a:srgbClr val="00B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90" autoAdjust="0"/>
    <p:restoredTop sz="89583" autoAdjust="0"/>
  </p:normalViewPr>
  <p:slideViewPr>
    <p:cSldViewPr>
      <p:cViewPr>
        <p:scale>
          <a:sx n="102" d="100"/>
          <a:sy n="102" d="100"/>
        </p:scale>
        <p:origin x="1080" y="5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16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handoutMaster" Target="handoutMasters/handoutMaster1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Visual Studio </a:t>
            </a:r>
            <a:r>
              <a:rPr lang="en-US" dirty="0" smtClean="0"/>
              <a:t>Live! Anaheim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tiff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9/20/16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4447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Redundant code for multiple platforms is</a:t>
            </a:r>
            <a:r>
              <a:rPr lang="en-US" baseline="0" dirty="0" smtClean="0"/>
              <a:t> expensive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Removing that redundancy has an upfront cost in terms of setting up frameworks, planning and learning the frameworks.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320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7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Android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iOS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Mac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Forms</a:t>
            </a:r>
          </a:p>
          <a:p>
            <a:r>
              <a:rPr lang="en-US" dirty="0" smtClean="0"/>
              <a:t>WPF</a:t>
            </a:r>
          </a:p>
          <a:p>
            <a:r>
              <a:rPr lang="en-US" dirty="0" smtClean="0"/>
              <a:t>Windows Phone 8.1</a:t>
            </a:r>
          </a:p>
          <a:p>
            <a:r>
              <a:rPr lang="en-US" dirty="0" smtClean="0"/>
              <a:t>Windows Store 8.1</a:t>
            </a:r>
          </a:p>
          <a:p>
            <a:r>
              <a:rPr lang="en-US" dirty="0" smtClean="0"/>
              <a:t>Console </a:t>
            </a:r>
          </a:p>
          <a:p>
            <a:r>
              <a:rPr lang="en-US" dirty="0" smtClean="0"/>
              <a:t>UWP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34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96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BE5AA1C-3A4A-4E86-88DD-FDD0A0056FE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77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557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19557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195570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kevinf@magenic.com" TargetMode="External"/><Relationship Id="rId3" Type="http://schemas.openxmlformats.org/officeDocument/2006/relationships/hyperlink" Target="http://windingroadway.blogspot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10.tiff"/><Relationship Id="rId9" Type="http://schemas.openxmlformats.org/officeDocument/2006/relationships/image" Target="../media/image11.tiff"/><Relationship Id="rId10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971600" y="1322090"/>
            <a:ext cx="7313613" cy="10287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Implementing the </a:t>
            </a:r>
            <a:r>
              <a:rPr lang="en-US" sz="4000" b="1" dirty="0" err="1" smtClean="0">
                <a:solidFill>
                  <a:srgbClr val="A63231"/>
                </a:solidFill>
                <a:latin typeface="Arial Bold" pitchFamily="-72" charset="0"/>
              </a:rPr>
              <a:t>Mvvm</a:t>
            </a:r>
            <a:r>
              <a:rPr lang="en-US" sz="4000" b="1" dirty="0" smtClean="0">
                <a:solidFill>
                  <a:srgbClr val="A63231"/>
                </a:solidFill>
                <a:latin typeface="Arial Bold" pitchFamily="-72" charset="0"/>
              </a:rPr>
              <a:t> 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Pattern in Your </a:t>
            </a:r>
            <a:r>
              <a:rPr lang="en-US" sz="4000" b="1" dirty="0" err="1">
                <a:solidFill>
                  <a:srgbClr val="A63231"/>
                </a:solidFill>
                <a:latin typeface="Arial Bold" pitchFamily="-72" charset="0"/>
              </a:rPr>
              <a:t>Xamarin</a:t>
            </a:r>
            <a:r>
              <a:rPr lang="en-US" sz="4000" b="1" dirty="0">
                <a:solidFill>
                  <a:srgbClr val="A63231"/>
                </a:solidFill>
                <a:latin typeface="Arial Bold" pitchFamily="-72" charset="0"/>
              </a:rPr>
              <a:t> Apps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40214" y="2499742"/>
            <a:ext cx="3987800" cy="100250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 smtClean="0">
                <a:solidFill>
                  <a:srgbClr val="536A43"/>
                </a:solidFill>
              </a:rPr>
              <a:t>Kevin E ford</a:t>
            </a:r>
            <a:endParaRPr lang="en-US" sz="28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smtClean="0">
                <a:solidFill>
                  <a:srgbClr val="536A43"/>
                </a:solidFill>
              </a:rPr>
              <a:t>Mobile Practice Lead, </a:t>
            </a:r>
            <a:endParaRPr lang="en-US" sz="2400" b="1" dirty="0">
              <a:solidFill>
                <a:srgbClr val="536A43"/>
              </a:solidFill>
            </a:endParaRPr>
          </a:p>
          <a:p>
            <a:pPr algn="r"/>
            <a:r>
              <a:rPr lang="en-US" sz="2400" b="1" dirty="0" err="1" smtClean="0">
                <a:solidFill>
                  <a:srgbClr val="536A43"/>
                </a:solidFill>
              </a:rPr>
              <a:t>Magenic</a:t>
            </a:r>
            <a:endParaRPr lang="en-US" sz="2400" b="1" dirty="0">
              <a:solidFill>
                <a:srgbClr val="536A43"/>
              </a:solidFill>
            </a:endParaRPr>
          </a:p>
          <a:p>
            <a:endParaRPr lang="en-US" b="1" dirty="0">
              <a:solidFill>
                <a:srgbClr val="FFCC00"/>
              </a:solidFill>
            </a:endParaRPr>
          </a:p>
          <a:p>
            <a:endParaRPr lang="en-US" sz="1400" dirty="0">
              <a:latin typeface="Times New Roman" pitchFamily="-72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Android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399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first view model of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App initialization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07604" y="2335585"/>
            <a:ext cx="7128792" cy="258532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</a:t>
            </a:r>
            <a:r>
              <a:rPr lang="en-US" dirty="0"/>
              <a:t> class App : </a:t>
            </a:r>
            <a:r>
              <a:rPr lang="en-US" dirty="0" err="1" smtClean="0"/>
              <a:t>MvxApplication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  <a:r>
              <a:rPr lang="en-US" dirty="0" smtClean="0"/>
              <a:t>   public</a:t>
            </a:r>
            <a:r>
              <a:rPr lang="en-US" dirty="0"/>
              <a:t> override void Initialize</a:t>
            </a:r>
            <a:r>
              <a:rPr lang="en-US" dirty="0" smtClean="0"/>
              <a:t>()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base.Initialize</a:t>
            </a:r>
            <a:r>
              <a:rPr lang="en-US" dirty="0" smtClean="0"/>
              <a:t>();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Mvx.RegisterType</a:t>
            </a:r>
            <a:r>
              <a:rPr lang="en-US" dirty="0" smtClean="0"/>
              <a:t>&lt;</a:t>
            </a:r>
            <a:r>
              <a:rPr lang="en-US" dirty="0" err="1" smtClean="0"/>
              <a:t>ICustomerService</a:t>
            </a:r>
            <a:r>
              <a:rPr lang="en-US" dirty="0"/>
              <a:t>, </a:t>
            </a:r>
            <a:r>
              <a:rPr lang="en-US" dirty="0" err="1"/>
              <a:t>CustomerService</a:t>
            </a:r>
            <a:r>
              <a:rPr lang="en-US" dirty="0" smtClean="0"/>
              <a:t>&gt;();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    </a:t>
            </a:r>
            <a:r>
              <a:rPr lang="en-US" dirty="0" err="1" smtClean="0"/>
              <a:t>RegisterAppStart</a:t>
            </a:r>
            <a:r>
              <a:rPr lang="en-US" dirty="0" smtClean="0"/>
              <a:t>&lt;</a:t>
            </a:r>
            <a:r>
              <a:rPr lang="en-US" dirty="0" err="1" smtClean="0"/>
              <a:t>CustomerListViewModel</a:t>
            </a:r>
            <a:r>
              <a:rPr lang="en-US" dirty="0"/>
              <a:t>&gt;();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915816" y="2311091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Callout 1 7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547664" y="3431333"/>
            <a:ext cx="61206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904148" y="224019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Shared app registration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547664" y="3974127"/>
            <a:ext cx="482453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38174" y="27802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9614"/>
              <a:gd name="adj4" fmla="val -56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Identify application’s first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6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2" animBg="1"/>
      <p:bldP spid="10" grpId="3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Splash Screen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Special activity to launch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Automatically calls Android setup class and launches </a:t>
            </a:r>
            <a:r>
              <a:rPr lang="en-US" dirty="0" err="1" smtClean="0"/>
              <a:t>MvvmCross</a:t>
            </a:r>
            <a:r>
              <a:rPr lang="en-US" dirty="0" smtClean="0"/>
              <a:t> framework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7604" y="2335585"/>
            <a:ext cx="7128792" cy="230832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[</a:t>
            </a:r>
            <a:r>
              <a:rPr lang="en-US" dirty="0"/>
              <a:t>Activity</a:t>
            </a:r>
            <a:r>
              <a:rPr lang="en-US" dirty="0" smtClean="0"/>
              <a:t>(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err="1" smtClean="0"/>
              <a:t>MainLauncher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</a:t>
            </a:r>
            <a:r>
              <a:rPr lang="en-US" dirty="0" err="1"/>
              <a:t>NoHistory</a:t>
            </a:r>
            <a:r>
              <a:rPr lang="en-US" dirty="0"/>
              <a:t> = true</a:t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,</a:t>
            </a:r>
            <a:r>
              <a:rPr lang="en-US" dirty="0"/>
              <a:t> Icon = "@</a:t>
            </a:r>
            <a:r>
              <a:rPr lang="en-US" dirty="0" err="1"/>
              <a:t>mipmap</a:t>
            </a:r>
            <a:r>
              <a:rPr lang="en-US" dirty="0"/>
              <a:t>/icon</a:t>
            </a:r>
            <a:r>
              <a:rPr lang="en-US" dirty="0" smtClean="0"/>
              <a:t>")]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public</a:t>
            </a:r>
            <a:r>
              <a:rPr lang="en-US" dirty="0"/>
              <a:t> class </a:t>
            </a:r>
            <a:r>
              <a:rPr lang="en-US" dirty="0" err="1"/>
              <a:t>SplashScreen</a:t>
            </a:r>
            <a:r>
              <a:rPr lang="en-US" dirty="0"/>
              <a:t> : </a:t>
            </a:r>
            <a:r>
              <a:rPr lang="en-US" dirty="0" err="1" smtClean="0"/>
              <a:t>MvxSplashScreenActivity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public</a:t>
            </a:r>
            <a:r>
              <a:rPr lang="en-US" dirty="0"/>
              <a:t> </a:t>
            </a:r>
            <a:r>
              <a:rPr lang="en-US" dirty="0" err="1"/>
              <a:t>SplashScreen</a:t>
            </a:r>
            <a:r>
              <a:rPr lang="en-US" dirty="0"/>
              <a:t>() : base(</a:t>
            </a:r>
            <a:r>
              <a:rPr lang="en-US" dirty="0" err="1"/>
              <a:t>Resource.Layout.splash_screen</a:t>
            </a:r>
            <a:r>
              <a:rPr lang="en-US" dirty="0" smtClean="0"/>
              <a:t>)</a:t>
            </a:r>
            <a:r>
              <a:rPr lang="en-US" dirty="0"/>
              <a:t> </a:t>
            </a:r>
            <a:r>
              <a:rPr lang="en-US" dirty="0" smtClean="0"/>
              <a:t>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31640" y="2643758"/>
            <a:ext cx="223224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202070" y="164087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1977"/>
              <a:gd name="adj4" fmla="val -1071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 to application’s startup activity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921212" y="3435846"/>
            <a:ext cx="259500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7232467" y="2357760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9032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inherit from this base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351346" y="3721109"/>
            <a:ext cx="331699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7182290" y="2540392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06087"/>
              <a:gd name="adj4" fmla="val -524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Android layout with display to show while app is loading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44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App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Called by </a:t>
            </a:r>
            <a:r>
              <a:rPr lang="en-US" dirty="0" err="1" smtClean="0"/>
              <a:t>MvsSplashScreenActivity</a:t>
            </a:r>
            <a:r>
              <a:rPr lang="en-US" dirty="0"/>
              <a:t>:</a:t>
            </a:r>
            <a:r>
              <a:rPr lang="en-US" dirty="0" smtClean="0"/>
              <a:t> Named Setup and type </a:t>
            </a:r>
            <a:r>
              <a:rPr lang="en-US" dirty="0" err="1" smtClean="0"/>
              <a:t>MvxAndroid</a:t>
            </a:r>
            <a:r>
              <a:rPr lang="en-US" dirty="0" smtClean="0"/>
              <a:t> Setup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shared application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Framework overrides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07604" y="2978287"/>
            <a:ext cx="7128792" cy="18158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sealed class Setup : </a:t>
            </a:r>
            <a:r>
              <a:rPr lang="en-US" sz="1400" dirty="0" err="1" smtClean="0"/>
              <a:t>MvxAndroidSetup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public</a:t>
            </a:r>
            <a:r>
              <a:rPr lang="en-US" sz="1400" dirty="0"/>
              <a:t> Setup(Context </a:t>
            </a:r>
            <a:r>
              <a:rPr lang="en-US" sz="1400" dirty="0" err="1"/>
              <a:t>applicationContext</a:t>
            </a:r>
            <a:r>
              <a:rPr lang="en-US" sz="1400" dirty="0"/>
              <a:t>) : base(</a:t>
            </a:r>
            <a:r>
              <a:rPr lang="en-US" sz="1400" dirty="0" err="1"/>
              <a:t>applicationContext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> 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    </a:t>
            </a:r>
            <a:r>
              <a:rPr lang="en-US" sz="1400" dirty="0" err="1"/>
              <a:t>var</a:t>
            </a:r>
            <a:r>
              <a:rPr lang="en-US" sz="1400" dirty="0"/>
              <a:t> app = new App();</a:t>
            </a:r>
            <a:br>
              <a:rPr lang="en-US" sz="1400" dirty="0"/>
            </a:br>
            <a:r>
              <a:rPr lang="en-US" sz="1400" dirty="0"/>
              <a:t>            return app;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2699792" y="3619624"/>
            <a:ext cx="2595004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619672" y="3886228"/>
            <a:ext cx="1944216" cy="4137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104886" y="25945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Return shared application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40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UWP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197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Identify first view model of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App initialization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07604" y="2335585"/>
            <a:ext cx="7128792" cy="24622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sealed partial class App : </a:t>
            </a:r>
            <a:r>
              <a:rPr lang="en-US" sz="1400" dirty="0" smtClean="0"/>
              <a:t>Application </a:t>
            </a:r>
            <a:r>
              <a:rPr lang="de-DE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</a:t>
            </a:r>
            <a:r>
              <a:rPr lang="en-US" sz="1400" dirty="0" smtClean="0"/>
              <a:t>   protected </a:t>
            </a:r>
            <a:r>
              <a:rPr lang="en-US" sz="1400" dirty="0"/>
              <a:t>override void </a:t>
            </a:r>
            <a:r>
              <a:rPr lang="en-US" sz="1400" dirty="0" err="1"/>
              <a:t>OnLaunched</a:t>
            </a:r>
            <a:r>
              <a:rPr lang="en-US" sz="1400" dirty="0"/>
              <a:t>(</a:t>
            </a:r>
            <a:r>
              <a:rPr lang="en-US" sz="1400" dirty="0" err="1"/>
              <a:t>LaunchActivatedEventArgs</a:t>
            </a:r>
            <a:r>
              <a:rPr lang="en-US" sz="1400" dirty="0"/>
              <a:t> e</a:t>
            </a:r>
            <a:r>
              <a:rPr lang="en-US" sz="1400" dirty="0" smtClean="0"/>
              <a:t>) 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</a:t>
            </a:r>
            <a:r>
              <a:rPr lang="is-IS" sz="1400" dirty="0" smtClean="0"/>
              <a:t>…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    if </a:t>
            </a:r>
            <a:r>
              <a:rPr lang="en-US" sz="1400" dirty="0"/>
              <a:t>(</a:t>
            </a:r>
            <a:r>
              <a:rPr lang="en-US" sz="1400" dirty="0" err="1"/>
              <a:t>rootFrame.Content</a:t>
            </a:r>
            <a:r>
              <a:rPr lang="en-US" sz="1400" dirty="0"/>
              <a:t> == null</a:t>
            </a:r>
            <a:r>
              <a:rPr lang="en-US" sz="1400" dirty="0" smtClean="0"/>
              <a:t>)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en-US" sz="1400" dirty="0" smtClean="0"/>
              <a:t>            </a:t>
            </a:r>
            <a:r>
              <a:rPr lang="en-US" sz="1400" dirty="0" err="1" smtClean="0"/>
              <a:t>var</a:t>
            </a:r>
            <a:r>
              <a:rPr lang="en-US" sz="1400" dirty="0" smtClean="0"/>
              <a:t> </a:t>
            </a:r>
            <a:r>
              <a:rPr lang="en-US" sz="1400" dirty="0"/>
              <a:t>setup = new Setup(</a:t>
            </a:r>
            <a:r>
              <a:rPr lang="en-US" sz="1400" dirty="0" err="1"/>
              <a:t>rootFrame</a:t>
            </a:r>
            <a:r>
              <a:rPr lang="en-US" sz="1400" dirty="0"/>
              <a:t>);</a:t>
            </a:r>
          </a:p>
          <a:p>
            <a:r>
              <a:rPr lang="ro-RO" sz="1400" dirty="0" smtClean="0"/>
              <a:t>            </a:t>
            </a:r>
            <a:r>
              <a:rPr lang="ro-RO" sz="1400" dirty="0" err="1" smtClean="0"/>
              <a:t>setup.Initialize</a:t>
            </a:r>
            <a:r>
              <a:rPr lang="ro-RO" sz="1400" dirty="0" smtClean="0"/>
              <a:t>();</a:t>
            </a:r>
            <a:endParaRPr lang="ro-RO" sz="1400" dirty="0"/>
          </a:p>
          <a:p>
            <a:r>
              <a:rPr lang="de-DE" sz="1400" dirty="0" smtClean="0"/>
              <a:t>            </a:t>
            </a:r>
            <a:r>
              <a:rPr lang="de-DE" sz="1400" dirty="0" err="1" smtClean="0"/>
              <a:t>var</a:t>
            </a:r>
            <a:r>
              <a:rPr lang="de-DE" sz="1400" dirty="0" smtClean="0"/>
              <a:t> </a:t>
            </a:r>
            <a:r>
              <a:rPr lang="de-DE" sz="1400" dirty="0" err="1"/>
              <a:t>start</a:t>
            </a:r>
            <a:r>
              <a:rPr lang="de-DE" sz="1400" dirty="0"/>
              <a:t> = </a:t>
            </a:r>
            <a:r>
              <a:rPr lang="de-DE" sz="1400" dirty="0" err="1"/>
              <a:t>Mvx.Resolve</a:t>
            </a:r>
            <a:r>
              <a:rPr lang="de-DE" sz="1400" dirty="0"/>
              <a:t>&lt;</a:t>
            </a:r>
            <a:r>
              <a:rPr lang="de-DE" sz="1400" dirty="0" err="1"/>
              <a:t>IMvxAppStart</a:t>
            </a:r>
            <a:r>
              <a:rPr lang="de-DE" sz="1400" dirty="0"/>
              <a:t>&gt;();</a:t>
            </a:r>
          </a:p>
          <a:p>
            <a:r>
              <a:rPr lang="ro-RO" sz="1400" dirty="0" smtClean="0"/>
              <a:t>            </a:t>
            </a:r>
            <a:r>
              <a:rPr lang="ro-RO" sz="1400" dirty="0" err="1" smtClean="0"/>
              <a:t>start.Start</a:t>
            </a:r>
            <a:r>
              <a:rPr lang="ro-RO" sz="1400" dirty="0"/>
              <a:t>();</a:t>
            </a:r>
          </a:p>
          <a:p>
            <a:r>
              <a:rPr lang="de-DE" sz="1400" dirty="0" smtClean="0"/>
              <a:t>        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3059832" y="2355726"/>
            <a:ext cx="936104" cy="2225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4860032" y="110893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114135"/>
              <a:gd name="adj4" fmla="val -763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Standard UWP Application Class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691680" y="3240953"/>
            <a:ext cx="2808312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691680" y="3709005"/>
            <a:ext cx="3456384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4644008" y="2232841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Unlike Android, in UWP you need to specifically instantiate and initialize </a:t>
            </a:r>
            <a:r>
              <a:rPr lang="en-US" smtClean="0"/>
              <a:t>the UWP </a:t>
            </a:r>
            <a:r>
              <a:rPr lang="en-US" dirty="0" smtClean="0"/>
              <a:t>setup class</a:t>
            </a:r>
            <a:endParaRPr lang="en-US" dirty="0"/>
          </a:p>
        </p:txBody>
      </p:sp>
      <p:sp>
        <p:nvSpPr>
          <p:cNvPr id="16" name="Line Callout 1 15"/>
          <p:cNvSpPr/>
          <p:nvPr/>
        </p:nvSpPr>
        <p:spPr>
          <a:xfrm>
            <a:off x="4644008" y="270089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Also unlike Android, </a:t>
            </a:r>
            <a:r>
              <a:rPr lang="en-US" smtClean="0"/>
              <a:t>in UWP </a:t>
            </a:r>
            <a:r>
              <a:rPr lang="en-US" dirty="0" smtClean="0"/>
              <a:t>you need to find and Start shared startup class.</a:t>
            </a:r>
            <a:endParaRPr lang="en-US" dirty="0"/>
          </a:p>
        </p:txBody>
      </p:sp>
      <p:sp>
        <p:nvSpPr>
          <p:cNvPr id="17" name="Line Callout 1 16"/>
          <p:cNvSpPr/>
          <p:nvPr/>
        </p:nvSpPr>
        <p:spPr>
          <a:xfrm>
            <a:off x="6048164" y="324095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51346"/>
              <a:gd name="adj4" fmla="val -363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Startup needs to occur after setup classes are called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4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5" grpId="0" animBg="1"/>
      <p:bldP spid="14" grpId="0" animBg="1"/>
      <p:bldP spid="14" grpId="1" animBg="1"/>
      <p:bldP spid="16" grpId="0" animBg="1"/>
      <p:bldP spid="16" grpId="1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Setup file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Like Android</a:t>
            </a:r>
            <a:r>
              <a:rPr lang="en-US" dirty="0"/>
              <a:t> </a:t>
            </a:r>
            <a:r>
              <a:rPr lang="en-US" dirty="0" smtClean="0"/>
              <a:t>and UWP setup files, the shared application file can be registered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Also like Android and UWP most </a:t>
            </a:r>
            <a:r>
              <a:rPr lang="en-US" dirty="0" err="1" smtClean="0"/>
              <a:t>MvvmCross</a:t>
            </a:r>
            <a:r>
              <a:rPr lang="en-US" dirty="0" smtClean="0"/>
              <a:t> behaviors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 </a:t>
            </a:r>
            <a:r>
              <a:rPr lang="en-US" sz="1400" dirty="0"/>
              <a:t>class Setup : </a:t>
            </a:r>
            <a:r>
              <a:rPr lang="en-US" sz="1400" dirty="0" err="1" smtClean="0"/>
              <a:t>MvxWindowsSetup</a:t>
            </a:r>
            <a:r>
              <a:rPr lang="en-US" sz="1400" dirty="0"/>
              <a:t> </a:t>
            </a:r>
            <a:r>
              <a:rPr lang="de-DE" sz="1400" dirty="0" smtClean="0"/>
              <a:t>{</a:t>
            </a:r>
            <a:endParaRPr lang="de-DE" sz="1400" dirty="0"/>
          </a:p>
          <a:p>
            <a:r>
              <a:rPr lang="de-DE" sz="1400" dirty="0" smtClean="0"/>
              <a:t>    </a:t>
            </a:r>
            <a:r>
              <a:rPr lang="de-DE" sz="1400" dirty="0" err="1" smtClean="0"/>
              <a:t>public</a:t>
            </a:r>
            <a:r>
              <a:rPr lang="de-DE" sz="1400" dirty="0" smtClean="0"/>
              <a:t> </a:t>
            </a:r>
            <a:r>
              <a:rPr lang="de-DE" sz="1400" dirty="0"/>
              <a:t>Setup(Frame </a:t>
            </a:r>
            <a:r>
              <a:rPr lang="de-DE" sz="1400" dirty="0" err="1"/>
              <a:t>rootFrame</a:t>
            </a:r>
            <a:r>
              <a:rPr lang="de-DE" sz="1400" dirty="0"/>
              <a:t>) : </a:t>
            </a:r>
            <a:r>
              <a:rPr lang="de-DE" sz="1400" dirty="0" err="1"/>
              <a:t>base</a:t>
            </a:r>
            <a:r>
              <a:rPr lang="de-DE" sz="1400" dirty="0"/>
              <a:t>(</a:t>
            </a:r>
            <a:r>
              <a:rPr lang="de-DE" sz="1400" dirty="0" err="1"/>
              <a:t>rootFrame</a:t>
            </a:r>
            <a:r>
              <a:rPr lang="de-DE" sz="1400" dirty="0" smtClean="0"/>
              <a:t>) {</a:t>
            </a:r>
            <a:r>
              <a:rPr lang="de-DE" sz="1400" dirty="0"/>
              <a:t> </a:t>
            </a:r>
            <a:r>
              <a:rPr lang="de-DE" sz="1400" dirty="0" smtClean="0"/>
              <a:t>}</a:t>
            </a:r>
            <a:endParaRPr lang="de-DE" sz="1400" dirty="0"/>
          </a:p>
          <a:p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 </a:t>
            </a:r>
            <a:r>
              <a:rPr lang="de-DE" sz="1400" dirty="0" err="1" smtClean="0"/>
              <a:t>protected</a:t>
            </a:r>
            <a:r>
              <a:rPr lang="de-DE" sz="1400" dirty="0" smtClean="0"/>
              <a:t> </a:t>
            </a:r>
            <a:r>
              <a:rPr lang="de-DE" sz="1400" dirty="0" err="1"/>
              <a:t>override</a:t>
            </a:r>
            <a:r>
              <a:rPr lang="de-DE" sz="1400" dirty="0"/>
              <a:t> </a:t>
            </a:r>
            <a:r>
              <a:rPr lang="de-DE" sz="1400" dirty="0" err="1"/>
              <a:t>IMvxApplication</a:t>
            </a:r>
            <a:r>
              <a:rPr lang="de-DE" sz="1400" dirty="0"/>
              <a:t> </a:t>
            </a:r>
            <a:r>
              <a:rPr lang="de-DE" sz="1400" dirty="0" err="1"/>
              <a:t>CreateApp</a:t>
            </a:r>
            <a:r>
              <a:rPr lang="de-DE" sz="1400" dirty="0" smtClean="0"/>
              <a:t>() {</a:t>
            </a:r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     </a:t>
            </a:r>
            <a:r>
              <a:rPr lang="de-DE" sz="1400" dirty="0" err="1" smtClean="0"/>
              <a:t>return</a:t>
            </a:r>
            <a:r>
              <a:rPr lang="de-DE" sz="1400" dirty="0" smtClean="0"/>
              <a:t> </a:t>
            </a:r>
            <a:r>
              <a:rPr lang="de-DE" sz="1400" dirty="0" err="1"/>
              <a:t>new</a:t>
            </a:r>
            <a:r>
              <a:rPr lang="de-DE" sz="1400" dirty="0"/>
              <a:t> </a:t>
            </a:r>
            <a:r>
              <a:rPr lang="de-DE" sz="1400" dirty="0" err="1"/>
              <a:t>Core.Plumbing.App</a:t>
            </a:r>
            <a:r>
              <a:rPr lang="de-DE" sz="1400" dirty="0"/>
              <a:t>();</a:t>
            </a:r>
          </a:p>
          <a:p>
            <a:r>
              <a:rPr lang="de-DE" sz="1400" dirty="0"/>
              <a:t>    </a:t>
            </a:r>
            <a:r>
              <a:rPr lang="de-DE" sz="1400" dirty="0" smtClean="0"/>
              <a:t>}</a:t>
            </a:r>
            <a:endParaRPr lang="de-DE" sz="1400" dirty="0"/>
          </a:p>
          <a:p>
            <a:r>
              <a:rPr lang="de-DE" sz="1400" dirty="0" smtClean="0"/>
              <a:t>}</a:t>
            </a:r>
            <a:endParaRPr lang="en-US" sz="1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2879812" y="2342373"/>
            <a:ext cx="1548172" cy="25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MvxWindowsSetup</a:t>
            </a:r>
            <a:r>
              <a:rPr lang="en-US" dirty="0" smtClean="0"/>
              <a:t> is the main setup class for UWP projects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538446" y="2592453"/>
            <a:ext cx="1457490" cy="267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5943789" y="1817614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97837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Constructor receives the UWP app’s root frame object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403648" y="2970597"/>
            <a:ext cx="4032448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077272" y="1969587"/>
            <a:ext cx="2257274" cy="1114758"/>
          </a:xfrm>
          <a:prstGeom prst="borderCallout1">
            <a:avLst>
              <a:gd name="adj1" fmla="val 18750"/>
              <a:gd name="adj2" fmla="val -8333"/>
              <a:gd name="adj3" fmla="val 89198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method returns the shared application file</a:t>
            </a:r>
          </a:p>
        </p:txBody>
      </p:sp>
    </p:spTree>
    <p:extLst>
      <p:ext uri="{BB962C8B-B14F-4D97-AF65-F5344CB8AC3E}">
        <p14:creationId xmlns:p14="http://schemas.microsoft.com/office/powerpoint/2010/main" val="1499223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346" y="202986"/>
            <a:ext cx="8229600" cy="857250"/>
          </a:xfrm>
        </p:spPr>
        <p:txBody>
          <a:bodyPr/>
          <a:lstStyle/>
          <a:p>
            <a:r>
              <a:rPr lang="en-US" sz="4000" dirty="0" smtClean="0"/>
              <a:t>Application Lifecycle - iOS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62346" y="1022275"/>
            <a:ext cx="259950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SplashScreen</a:t>
            </a:r>
            <a:r>
              <a:rPr lang="en-US" dirty="0"/>
              <a:t> : </a:t>
            </a:r>
            <a:r>
              <a:rPr lang="en-US" dirty="0" err="1"/>
              <a:t>MvxSplashScreenActivity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2346" y="1695369"/>
            <a:ext cx="261361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Setup : </a:t>
            </a:r>
            <a:r>
              <a:rPr lang="en-US" dirty="0" err="1" smtClean="0"/>
              <a:t>MvxAndroidSetup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1101" y="2355726"/>
            <a:ext cx="8275869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: </a:t>
            </a:r>
            <a:r>
              <a:rPr lang="en-US" dirty="0" err="1" smtClean="0"/>
              <a:t>MvxApplication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3607" y="3683117"/>
            <a:ext cx="2606399" cy="594664"/>
          </a:xfrm>
          <a:prstGeom prst="rect">
            <a:avLst/>
          </a:prstGeom>
          <a:solidFill>
            <a:srgbClr val="417D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CustomerListActivity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err="1"/>
              <a:t>MvxAppCompatActivity</a:t>
            </a:r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3607" y="4362435"/>
            <a:ext cx="8283363" cy="594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161" name="Rectangle 160"/>
          <p:cNvSpPr/>
          <p:nvPr/>
        </p:nvSpPr>
        <p:spPr>
          <a:xfrm>
            <a:off x="6127461" y="1022275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AppDelegate</a:t>
            </a:r>
            <a:r>
              <a:rPr lang="en-US" dirty="0"/>
              <a:t> : </a:t>
            </a:r>
            <a:r>
              <a:rPr lang="en-US" dirty="0" err="1"/>
              <a:t>MvxApplicationDelegate</a:t>
            </a:r>
            <a:endParaRPr lang="en-US" dirty="0" smtClean="0"/>
          </a:p>
        </p:txBody>
      </p:sp>
      <p:sp>
        <p:nvSpPr>
          <p:cNvPr id="162" name="Rectangle 161"/>
          <p:cNvSpPr/>
          <p:nvPr/>
        </p:nvSpPr>
        <p:spPr>
          <a:xfrm>
            <a:off x="6127461" y="1682632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: </a:t>
            </a:r>
            <a:r>
              <a:rPr lang="en-US" dirty="0" err="1"/>
              <a:t>MvxIosSetup</a:t>
            </a:r>
            <a:endParaRPr lang="en-US" dirty="0" smtClean="0"/>
          </a:p>
        </p:txBody>
      </p:sp>
      <p:sp>
        <p:nvSpPr>
          <p:cNvPr id="164" name="Rectangle 163"/>
          <p:cNvSpPr/>
          <p:nvPr/>
        </p:nvSpPr>
        <p:spPr>
          <a:xfrm>
            <a:off x="6127461" y="3016083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ViewsContainer</a:t>
            </a:r>
            <a:r>
              <a:rPr lang="en-US" sz="1400" dirty="0" smtClean="0"/>
              <a:t> : </a:t>
            </a:r>
            <a:r>
              <a:rPr lang="en-US" sz="1400" dirty="0" err="1" smtClean="0"/>
              <a:t>MvxIosViewsContainer</a:t>
            </a:r>
            <a:endParaRPr lang="en-US" sz="1400" dirty="0" smtClean="0"/>
          </a:p>
        </p:txBody>
      </p:sp>
      <p:sp>
        <p:nvSpPr>
          <p:cNvPr id="171" name="Rectangle 170"/>
          <p:cNvSpPr/>
          <p:nvPr/>
        </p:nvSpPr>
        <p:spPr>
          <a:xfrm>
            <a:off x="6127461" y="3702078"/>
            <a:ext cx="2599509" cy="594664"/>
          </a:xfrm>
          <a:prstGeom prst="rect">
            <a:avLst/>
          </a:prstGeom>
          <a:solidFill>
            <a:srgbClr val="692D6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CustomerListViewController</a:t>
            </a:r>
            <a:r>
              <a:rPr lang="en-US" sz="1400" dirty="0" smtClean="0"/>
              <a:t>: </a:t>
            </a:r>
            <a:r>
              <a:rPr lang="en-US" sz="1400" dirty="0" err="1"/>
              <a:t>MvxViewController</a:t>
            </a:r>
            <a:r>
              <a:rPr lang="en-US" sz="1400" dirty="0"/>
              <a:t> </a:t>
            </a:r>
            <a:endParaRPr lang="en-US" sz="1400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3277390" y="102227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 </a:t>
            </a:r>
            <a:r>
              <a:rPr lang="en-US"/>
              <a:t>: Application</a:t>
            </a:r>
            <a:endParaRPr lang="en-US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3277390" y="1676309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Setup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 smtClean="0"/>
              <a:t>MvxWindowsSetup</a:t>
            </a:r>
            <a:endParaRPr lang="en-US" dirty="0" smtClean="0"/>
          </a:p>
        </p:txBody>
      </p:sp>
      <p:sp>
        <p:nvSpPr>
          <p:cNvPr id="23" name="Rectangle 22"/>
          <p:cNvSpPr/>
          <p:nvPr/>
        </p:nvSpPr>
        <p:spPr>
          <a:xfrm>
            <a:off x="3277638" y="3693325"/>
            <a:ext cx="2599509" cy="594664"/>
          </a:xfrm>
          <a:prstGeom prst="rect">
            <a:avLst/>
          </a:prstGeom>
          <a:solidFill>
            <a:srgbClr val="2D96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CustomerListPage</a:t>
            </a:r>
            <a:r>
              <a:rPr lang="en-US" dirty="0" smtClean="0"/>
              <a:t> </a:t>
            </a:r>
            <a:r>
              <a:rPr lang="en-US" dirty="0"/>
              <a:t>: </a:t>
            </a:r>
            <a:endParaRPr lang="en-US" dirty="0" smtClean="0"/>
          </a:p>
          <a:p>
            <a:pPr algn="ctr"/>
            <a:r>
              <a:rPr lang="en-US" dirty="0" err="1"/>
              <a:t>MvxWindowsPage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433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App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The normal </a:t>
            </a:r>
            <a:r>
              <a:rPr lang="en-US" dirty="0" err="1" smtClean="0"/>
              <a:t>AppDelegate</a:t>
            </a:r>
            <a:r>
              <a:rPr lang="en-US" dirty="0" smtClean="0"/>
              <a:t> is extended by </a:t>
            </a:r>
            <a:r>
              <a:rPr lang="en-US" dirty="0" err="1" smtClean="0"/>
              <a:t>MvxapplicationDelegate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779662"/>
            <a:ext cx="7128792" cy="297004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[</a:t>
            </a:r>
            <a:r>
              <a:rPr lang="en-US" sz="1100" dirty="0"/>
              <a:t>Register("</a:t>
            </a:r>
            <a:r>
              <a:rPr lang="en-US" sz="1100" dirty="0" err="1"/>
              <a:t>AppDelegate</a:t>
            </a:r>
            <a:r>
              <a:rPr lang="en-US" sz="1100" dirty="0"/>
              <a:t>")]</a:t>
            </a:r>
            <a:br>
              <a:rPr lang="en-US" sz="1100" dirty="0"/>
            </a:br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AppDelegate</a:t>
            </a:r>
            <a:r>
              <a:rPr lang="en-US" sz="1100" dirty="0"/>
              <a:t> : </a:t>
            </a:r>
            <a:r>
              <a:rPr lang="en-US" sz="1100" dirty="0" err="1" smtClean="0"/>
              <a:t>MvxApplicationDelegate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</a:t>
            </a:r>
            <a:r>
              <a:rPr lang="en-US" sz="1100" dirty="0" err="1"/>
              <a:t>UIWindow</a:t>
            </a:r>
            <a:r>
              <a:rPr lang="en-US" sz="1100" dirty="0"/>
              <a:t> </a:t>
            </a:r>
            <a:r>
              <a:rPr lang="en-US" sz="1100" dirty="0" smtClean="0"/>
              <a:t>Window {</a:t>
            </a:r>
            <a:r>
              <a:rPr lang="en-US" sz="1100" dirty="0"/>
              <a:t> </a:t>
            </a:r>
            <a:r>
              <a:rPr lang="en-US" sz="1100" dirty="0" smtClean="0"/>
              <a:t>get; set;</a:t>
            </a:r>
            <a:r>
              <a:rPr lang="en-US" sz="1100" dirty="0"/>
              <a:t> </a:t>
            </a:r>
            <a:r>
              <a:rPr lang="en-US" sz="1100" dirty="0" smtClean="0"/>
              <a:t>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public</a:t>
            </a:r>
            <a:r>
              <a:rPr lang="en-US" sz="1100" dirty="0"/>
              <a:t> override bool </a:t>
            </a:r>
            <a:r>
              <a:rPr lang="en-US" sz="1100" dirty="0" err="1" smtClean="0"/>
              <a:t>FinishedLaunching</a:t>
            </a:r>
            <a:r>
              <a:rPr lang="en-US" sz="1100" dirty="0" smtClean="0"/>
              <a:t> (</a:t>
            </a:r>
            <a:r>
              <a:rPr lang="en-US" sz="1100" dirty="0" err="1"/>
              <a:t>UIApplication</a:t>
            </a:r>
            <a:r>
              <a:rPr lang="en-US" sz="1100" dirty="0"/>
              <a:t> application, </a:t>
            </a:r>
            <a:r>
              <a:rPr lang="en-US" sz="1100" dirty="0" err="1"/>
              <a:t>NSDictionary</a:t>
            </a:r>
            <a:r>
              <a:rPr lang="en-US" sz="1100" dirty="0"/>
              <a:t> </a:t>
            </a:r>
            <a:r>
              <a:rPr lang="en-US" sz="1100" dirty="0" err="1" smtClean="0"/>
              <a:t>launchOptions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Window</a:t>
            </a:r>
            <a:r>
              <a:rPr lang="en-US" sz="1100" dirty="0"/>
              <a:t> = new </a:t>
            </a:r>
            <a:r>
              <a:rPr lang="en-US" sz="1100" dirty="0" err="1"/>
              <a:t>UIWindow</a:t>
            </a:r>
            <a:r>
              <a:rPr lang="en-US" sz="1100" dirty="0"/>
              <a:t>(</a:t>
            </a:r>
            <a:r>
              <a:rPr lang="en-US" sz="1100" dirty="0" err="1"/>
              <a:t>UIScreen.MainScreen.Bounds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setup = new Setup(this, Window);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setup.Initialize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var</a:t>
            </a:r>
            <a:r>
              <a:rPr lang="en-US" sz="1100" dirty="0"/>
              <a:t> startup = </a:t>
            </a:r>
            <a:r>
              <a:rPr lang="en-US" sz="1100" dirty="0" err="1"/>
              <a:t>Mvx.Resolve</a:t>
            </a:r>
            <a:r>
              <a:rPr lang="en-US" sz="1100" dirty="0"/>
              <a:t>&lt;</a:t>
            </a:r>
            <a:r>
              <a:rPr lang="en-US" sz="1100" dirty="0" err="1"/>
              <a:t>IMvxAppStart</a:t>
            </a:r>
            <a:r>
              <a:rPr lang="en-US" sz="1100" dirty="0"/>
              <a:t>&gt;();</a:t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startup.Start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</a:t>
            </a:r>
            <a:r>
              <a:rPr lang="en-US" sz="1100" dirty="0" err="1" smtClean="0"/>
              <a:t>Window.MakeKeyAndVisible</a:t>
            </a:r>
            <a:r>
              <a:rPr lang="en-US" sz="1100" dirty="0"/>
              <a:t>();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return</a:t>
            </a:r>
            <a:r>
              <a:rPr lang="en-US" sz="1100" dirty="0"/>
              <a:t> true;</a:t>
            </a:r>
            <a:br>
              <a:rPr lang="en-US" sz="1100" dirty="0"/>
            </a:br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6" name="Rectangle 5"/>
          <p:cNvSpPr/>
          <p:nvPr/>
        </p:nvSpPr>
        <p:spPr>
          <a:xfrm>
            <a:off x="2627784" y="1978719"/>
            <a:ext cx="1576176" cy="160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5652120" y="970607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AppDelegate</a:t>
            </a:r>
            <a:r>
              <a:rPr lang="en-US" dirty="0" smtClean="0"/>
              <a:t> must inherit from </a:t>
            </a:r>
            <a:r>
              <a:rPr lang="en-US" dirty="0" err="1" smtClean="0"/>
              <a:t>MvxApplicationDelegate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15616" y="2986831"/>
            <a:ext cx="2376264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4067944" y="1978719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Like UWP, in iOS you need to specifically instantiate and initialize the iOS setup class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115616" y="3454883"/>
            <a:ext cx="2808312" cy="3770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4067944" y="2446771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Also like UWP, in iOS you need to find and Start shared startup class.</a:t>
            </a:r>
            <a:endParaRPr lang="en-US" dirty="0"/>
          </a:p>
        </p:txBody>
      </p:sp>
      <p:sp>
        <p:nvSpPr>
          <p:cNvPr id="14" name="Line Callout 1 13"/>
          <p:cNvSpPr/>
          <p:nvPr/>
        </p:nvSpPr>
        <p:spPr>
          <a:xfrm>
            <a:off x="4788024" y="313018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47438"/>
              <a:gd name="adj4" fmla="val -346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Startup needs to occur after iOS setup classes are called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6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Storyboards?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By default </a:t>
            </a:r>
            <a:r>
              <a:rPr lang="en-US" dirty="0" err="1" smtClean="0"/>
              <a:t>MvvmCross</a:t>
            </a:r>
            <a:r>
              <a:rPr lang="en-US" dirty="0" smtClean="0"/>
              <a:t> does not use storyboards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functionality on the </a:t>
            </a:r>
            <a:r>
              <a:rPr lang="en-US" dirty="0" err="1" smtClean="0"/>
              <a:t>MvvmCross</a:t>
            </a:r>
            <a:r>
              <a:rPr lang="en-US" dirty="0" smtClean="0"/>
              <a:t> framework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3232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ViewsContainer</a:t>
            </a:r>
            <a:r>
              <a:rPr lang="en-US" dirty="0" smtClean="0"/>
              <a:t> can be </a:t>
            </a:r>
            <a:r>
              <a:rPr lang="en-US" dirty="0" err="1" smtClean="0"/>
              <a:t>overriden</a:t>
            </a:r>
            <a:r>
              <a:rPr lang="en-US" dirty="0" smtClean="0"/>
              <a:t> to use a storyboard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7584" y="2954102"/>
            <a:ext cx="7128792" cy="195438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public</a:t>
            </a:r>
            <a:r>
              <a:rPr lang="en-US" sz="1100" dirty="0"/>
              <a:t> class </a:t>
            </a:r>
            <a:r>
              <a:rPr lang="en-US" sz="1100" dirty="0" err="1"/>
              <a:t>ViewsContainer</a:t>
            </a:r>
            <a:r>
              <a:rPr lang="en-US" sz="1100" dirty="0"/>
              <a:t> : </a:t>
            </a:r>
            <a:r>
              <a:rPr lang="en-US" sz="1100" dirty="0" err="1" smtClean="0"/>
              <a:t>MvxIosViewsContainer</a:t>
            </a:r>
            <a:r>
              <a:rPr lang="en-US" sz="1100" dirty="0" smtClean="0"/>
              <a:t>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protected</a:t>
            </a:r>
            <a:r>
              <a:rPr lang="en-US" sz="1100" dirty="0"/>
              <a:t> override </a:t>
            </a:r>
            <a:r>
              <a:rPr lang="en-US" sz="1100" dirty="0" err="1"/>
              <a:t>IMvxIosView</a:t>
            </a:r>
            <a:r>
              <a:rPr lang="en-US" sz="1100" dirty="0"/>
              <a:t> </a:t>
            </a:r>
            <a:r>
              <a:rPr lang="en-US" sz="1100" dirty="0" err="1"/>
              <a:t>CreateViewOfType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/>
              <a:t>, </a:t>
            </a:r>
            <a:r>
              <a:rPr lang="en-US" sz="1100" dirty="0" err="1"/>
              <a:t>MvxViewModelRequest</a:t>
            </a:r>
            <a:r>
              <a:rPr lang="en-US" sz="1100" dirty="0"/>
              <a:t> request</a:t>
            </a:r>
            <a:r>
              <a:rPr lang="en-US" sz="1100" dirty="0" smtClean="0"/>
              <a:t>) 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 smtClean="0"/>
              <a:t>        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storyboardName</a:t>
            </a:r>
            <a:r>
              <a:rPr lang="en-US" sz="1100" dirty="0"/>
              <a:t> =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</a:t>
            </a:r>
            <a:r>
              <a:rPr lang="en-US" sz="1100" dirty="0" err="1"/>
              <a:t>viewType</a:t>
            </a:r>
            <a:r>
              <a:rPr lang="en-US" sz="1100" dirty="0"/>
              <a:t>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storyboard = </a:t>
            </a:r>
            <a:r>
              <a:rPr lang="en-US" sz="1100" dirty="0" err="1"/>
              <a:t>UIStoryboard.FromName</a:t>
            </a:r>
            <a:r>
              <a:rPr lang="en-US" sz="1100" dirty="0"/>
              <a:t>(</a:t>
            </a:r>
            <a:r>
              <a:rPr lang="en-US" sz="1100" dirty="0" err="1"/>
              <a:t>storyboardName</a:t>
            </a:r>
            <a:r>
              <a:rPr lang="en-US" sz="1100" dirty="0"/>
              <a:t>, null);</a:t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err="1" smtClean="0"/>
              <a:t>var</a:t>
            </a:r>
            <a:r>
              <a:rPr lang="en-US" sz="1100" dirty="0"/>
              <a:t> </a:t>
            </a:r>
            <a:r>
              <a:rPr lang="en-US" sz="1100" dirty="0" err="1"/>
              <a:t>returnValue</a:t>
            </a:r>
            <a:r>
              <a:rPr lang="en-US" sz="1100" dirty="0"/>
              <a:t> = </a:t>
            </a:r>
            <a:r>
              <a:rPr lang="en-US" sz="1100" dirty="0" err="1"/>
              <a:t>storyboard.InstantiateViewController</a:t>
            </a:r>
            <a:r>
              <a:rPr lang="en-US" sz="1100" dirty="0"/>
              <a:t>(</a:t>
            </a:r>
            <a:r>
              <a:rPr lang="en-US" sz="1100" dirty="0" err="1"/>
              <a:t>viewType.Name</a:t>
            </a:r>
            <a:r>
              <a:rPr lang="en-US" sz="1100" dirty="0" smtClean="0"/>
              <a:t>);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    </a:t>
            </a:r>
            <a:r>
              <a:rPr lang="en-US" sz="1100" dirty="0" smtClean="0"/>
              <a:t>return</a:t>
            </a:r>
            <a:r>
              <a:rPr lang="en-US" sz="1100" dirty="0"/>
              <a:t> (</a:t>
            </a:r>
            <a:r>
              <a:rPr lang="en-US" sz="1100" dirty="0" err="1"/>
              <a:t>IMvxIosView</a:t>
            </a:r>
            <a:r>
              <a:rPr lang="en-US" sz="1100" dirty="0"/>
              <a:t>)</a:t>
            </a:r>
            <a:r>
              <a:rPr lang="en-US" sz="1100" dirty="0" err="1"/>
              <a:t>returnValue</a:t>
            </a:r>
            <a:r>
              <a:rPr lang="en-US" sz="1100" dirty="0"/>
              <a:t>;</a:t>
            </a:r>
            <a:br>
              <a:rPr lang="en-US" sz="1100" dirty="0"/>
            </a:br>
            <a:r>
              <a:rPr lang="en-US" sz="1100" dirty="0"/>
              <a:t> </a:t>
            </a:r>
            <a:r>
              <a:rPr lang="en-US" sz="1100" dirty="0" smtClean="0"/>
              <a:t>   }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public</a:t>
            </a:r>
            <a:r>
              <a:rPr lang="en-US" sz="1100" dirty="0"/>
              <a:t> string </a:t>
            </a:r>
            <a:r>
              <a:rPr lang="en-US" sz="1100" dirty="0" err="1"/>
              <a:t>GetStoryboardNameFromControllerType</a:t>
            </a:r>
            <a:r>
              <a:rPr lang="en-US" sz="1100" dirty="0"/>
              <a:t>(Type </a:t>
            </a:r>
            <a:r>
              <a:rPr lang="en-US" sz="1100" dirty="0" err="1"/>
              <a:t>viewType</a:t>
            </a:r>
            <a:r>
              <a:rPr lang="en-US" sz="1100" dirty="0" smtClean="0"/>
              <a:t>)</a:t>
            </a:r>
            <a:r>
              <a:rPr lang="en-US" sz="1100" dirty="0"/>
              <a:t> </a:t>
            </a:r>
            <a:r>
              <a:rPr lang="en-US" sz="1100" dirty="0" smtClean="0"/>
              <a:t>{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   </a:t>
            </a:r>
            <a:r>
              <a:rPr lang="en-US" sz="1100" dirty="0" smtClean="0"/>
              <a:t>}</a:t>
            </a:r>
          </a:p>
          <a:p>
            <a:r>
              <a:rPr lang="en-US" sz="1100" dirty="0" smtClean="0"/>
              <a:t>}</a:t>
            </a:r>
            <a:endParaRPr lang="en-US" sz="1100" dirty="0"/>
          </a:p>
        </p:txBody>
      </p:sp>
      <p:sp>
        <p:nvSpPr>
          <p:cNvPr id="8" name="Rectangle 7"/>
          <p:cNvSpPr/>
          <p:nvPr/>
        </p:nvSpPr>
        <p:spPr>
          <a:xfrm>
            <a:off x="2699792" y="300379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724128" y="19956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Creating class that derives from </a:t>
            </a:r>
            <a:r>
              <a:rPr lang="en-US" dirty="0" err="1" smtClean="0"/>
              <a:t>MvxIosViewsContainer</a:t>
            </a:r>
            <a:r>
              <a:rPr lang="en-US" dirty="0" smtClean="0"/>
              <a:t> allows you to change how view controllers are created for a view model.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35864" y="3165213"/>
            <a:ext cx="1176096" cy="208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876528" y="21480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68549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CreateViewOfType</a:t>
            </a:r>
            <a:r>
              <a:rPr lang="en-US" dirty="0" smtClean="0"/>
              <a:t> is called by system passing a type of view controller to create and expects an instantiated view controller of that type back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199392" y="3175377"/>
            <a:ext cx="1092688" cy="1984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6121872" y="2300486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passes in is view controller type registered for that </a:t>
            </a:r>
            <a:r>
              <a:rPr lang="en-US" smtClean="0"/>
              <a:t>view model being navigated to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608" y="4299942"/>
            <a:ext cx="4464496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5609448" y="3456617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 method that takes the view controller type and maps it to the storyboard name that contains the view controller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16424" y="3641494"/>
            <a:ext cx="2779712" cy="2346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852560" y="2782639"/>
            <a:ext cx="2962672" cy="1449410"/>
          </a:xfrm>
          <a:prstGeom prst="borderCallout1">
            <a:avLst>
              <a:gd name="adj1" fmla="val 18750"/>
              <a:gd name="adj2" fmla="val -8333"/>
              <a:gd name="adj3" fmla="val 59086"/>
              <a:gd name="adj4" fmla="val -452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call will fail unless this name is set in the storyboard as the restoration id of the view 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50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1" animBg="1"/>
      <p:bldP spid="12" grpId="2" animBg="1"/>
      <p:bldP spid="13" grpId="0" animBg="1"/>
      <p:bldP spid="13" grpId="1" animBg="1"/>
      <p:bldP spid="14" grpId="0" animBg="1"/>
      <p:bldP spid="15" grpId="0" animBg="1"/>
      <p:bldP spid="16" grpId="0" animBg="1"/>
      <p:bldP spid="16" grpId="1" animBg="1"/>
      <p:bldP spid="17" grpId="0" animBg="1"/>
      <p:bldP spid="17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auto">
          <a:xfrm>
            <a:off x="722313" y="3305176"/>
            <a:ext cx="7772400" cy="1021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195570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 Bold" pitchFamily="-72" charset="0"/>
                <a:ea typeface="ＭＳ Ｐゴシック" pitchFamily="-72" charset="-128"/>
                <a:cs typeface="ＭＳ Ｐゴシック" pitchFamily="-72" charset="-128"/>
              </a:defRPr>
            </a:lvl9pPr>
          </a:lstStyle>
          <a:p>
            <a:r>
              <a:rPr lang="en-US" smtClean="0"/>
              <a:t>Kevin Ford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 bwMode="auto">
          <a:xfrm>
            <a:off x="722313" y="2180036"/>
            <a:ext cx="7772400" cy="1125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7500" lnSpcReduction="20000"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95570"/>
              </a:buClr>
              <a:buFont typeface="Arial" pitchFamily="-72" charset="0"/>
              <a:buChar char="•"/>
              <a:defRPr sz="32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ＭＳ Ｐゴシック" pitchFamily="-72" charset="-128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–"/>
              <a:defRPr sz="28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itchFamily="-72" charset="0"/>
              <a:buChar char="•"/>
              <a:defRPr sz="24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pitchFamily="-72" charset="0"/>
              <a:buChar char="–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pitchFamily="-72" charset="0"/>
              <a:buChar char="»"/>
              <a:defRPr sz="2000" kern="1200">
                <a:solidFill>
                  <a:schemeClr val="tx1"/>
                </a:solidFill>
                <a:latin typeface="Arial" pitchFamily="-72" charset="0"/>
                <a:ea typeface="ＭＳ Ｐゴシック" pitchFamily="-72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solidFill>
                  <a:srgbClr val="FF6600"/>
                </a:solidFill>
              </a:rPr>
              <a:t>kevinf@magenic.com</a:t>
            </a:r>
          </a:p>
          <a:p>
            <a:r>
              <a:rPr lang="en-US" smtClean="0">
                <a:solidFill>
                  <a:srgbClr val="FF6600"/>
                </a:solidFill>
              </a:rPr>
              <a:t>@Bowman74</a:t>
            </a:r>
          </a:p>
          <a:p>
            <a:r>
              <a:rPr lang="en-US" smtClean="0">
                <a:solidFill>
                  <a:srgbClr val="FF6600"/>
                </a:solidFill>
              </a:rPr>
              <a:t>http://windingroadway.blogspot.com/</a:t>
            </a:r>
          </a:p>
          <a:p>
            <a:r>
              <a:rPr lang="en-US" smtClean="0">
                <a:solidFill>
                  <a:srgbClr val="FF6600"/>
                </a:solidFill>
              </a:rPr>
              <a:t>https://github.com/Bowman74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100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Setup file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Like Android</a:t>
            </a:r>
            <a:r>
              <a:rPr lang="en-US" dirty="0"/>
              <a:t> </a:t>
            </a:r>
            <a:r>
              <a:rPr lang="en-US" dirty="0" smtClean="0"/>
              <a:t>and UWP setup files, the shared application file can be registered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Also like Android and UWP most </a:t>
            </a:r>
            <a:r>
              <a:rPr lang="en-US" dirty="0" err="1" smtClean="0"/>
              <a:t>MvvmCross</a:t>
            </a:r>
            <a:r>
              <a:rPr lang="en-US" dirty="0" smtClean="0"/>
              <a:t> behaviors can be </a:t>
            </a:r>
            <a:r>
              <a:rPr lang="en-US" dirty="0" err="1" smtClean="0"/>
              <a:t>overriden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26776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public</a:t>
            </a:r>
            <a:r>
              <a:rPr lang="en-US" sz="1400" dirty="0"/>
              <a:t> class Setup : </a:t>
            </a:r>
            <a:r>
              <a:rPr lang="en-US" sz="1400" dirty="0" err="1" smtClean="0"/>
              <a:t>MvxIosSetup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</a:t>
            </a:r>
            <a:r>
              <a:rPr lang="en-US" sz="1400" dirty="0" smtClean="0"/>
              <a:t>   public</a:t>
            </a:r>
            <a:r>
              <a:rPr lang="en-US" sz="1400" dirty="0"/>
              <a:t> Setup(</a:t>
            </a:r>
            <a:r>
              <a:rPr lang="en-US" sz="1400" dirty="0" err="1"/>
              <a:t>MvxApplicationDelegate</a:t>
            </a:r>
            <a:r>
              <a:rPr lang="en-US" sz="1400" dirty="0"/>
              <a:t> </a:t>
            </a:r>
            <a:r>
              <a:rPr lang="en-US" sz="1400" dirty="0" err="1"/>
              <a:t>applicationDelegate</a:t>
            </a:r>
            <a:r>
              <a:rPr lang="en-US" sz="1400" dirty="0"/>
              <a:t>, </a:t>
            </a:r>
            <a:r>
              <a:rPr lang="en-US" sz="1400" dirty="0" err="1"/>
              <a:t>UIWindow</a:t>
            </a:r>
            <a:r>
              <a:rPr lang="en-US" sz="1400" dirty="0"/>
              <a:t> window)</a:t>
            </a:r>
            <a:br>
              <a:rPr lang="en-US" sz="1400" dirty="0"/>
            </a:br>
            <a:r>
              <a:rPr lang="en-US" sz="1400" dirty="0"/>
              <a:t>            : base(</a:t>
            </a:r>
            <a:r>
              <a:rPr lang="en-US" sz="1400" dirty="0" err="1"/>
              <a:t>applicationDelegate</a:t>
            </a:r>
            <a:r>
              <a:rPr lang="en-US" sz="1400" dirty="0"/>
              <a:t>, window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IMvxApplication</a:t>
            </a:r>
            <a:r>
              <a:rPr lang="en-US" sz="1400" dirty="0"/>
              <a:t> </a:t>
            </a:r>
            <a:r>
              <a:rPr lang="en-US" sz="1400" dirty="0" err="1"/>
              <a:t>CreateApp</a:t>
            </a:r>
            <a:r>
              <a:rPr lang="en-US" sz="1400" dirty="0" smtClean="0"/>
              <a:t>()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    return</a:t>
            </a:r>
            <a:r>
              <a:rPr lang="en-US" sz="1400" dirty="0"/>
              <a:t> </a:t>
            </a:r>
            <a:r>
              <a:rPr lang="en-US" sz="1400" dirty="0" smtClean="0"/>
              <a:t>new</a:t>
            </a:r>
            <a:r>
              <a:rPr lang="en-US" sz="1400" dirty="0"/>
              <a:t> App();</a:t>
            </a:r>
          </a:p>
          <a:p>
            <a:r>
              <a:rPr lang="en-US" sz="1400" dirty="0" smtClean="0"/>
              <a:t>    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protected</a:t>
            </a:r>
            <a:r>
              <a:rPr lang="en-US" sz="1400" dirty="0"/>
              <a:t> override </a:t>
            </a:r>
            <a:r>
              <a:rPr lang="en-US" sz="1400" dirty="0" err="1"/>
              <a:t>IMvxIosViewsContainer</a:t>
            </a:r>
            <a:r>
              <a:rPr lang="en-US" sz="1400" dirty="0"/>
              <a:t> </a:t>
            </a:r>
            <a:r>
              <a:rPr lang="en-US" sz="1400" dirty="0" err="1"/>
              <a:t>CreateIosViewsContainer</a:t>
            </a:r>
            <a:r>
              <a:rPr lang="en-US" sz="1400" dirty="0" smtClean="0"/>
              <a:t>()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 </a:t>
            </a:r>
            <a:r>
              <a:rPr lang="en-US" sz="1400" dirty="0" smtClean="0"/>
              <a:t>   return</a:t>
            </a:r>
            <a:r>
              <a:rPr lang="en-US" sz="1400" dirty="0"/>
              <a:t> new </a:t>
            </a:r>
            <a:r>
              <a:rPr lang="en-US" sz="1400" dirty="0" err="1"/>
              <a:t>ViewsContainer</a:t>
            </a:r>
            <a:r>
              <a:rPr lang="en-US" sz="1400" dirty="0"/>
              <a:t>();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</a:p>
        </p:txBody>
      </p:sp>
      <p:sp>
        <p:nvSpPr>
          <p:cNvPr id="9" name="Rectangle 8"/>
          <p:cNvSpPr/>
          <p:nvPr/>
        </p:nvSpPr>
        <p:spPr>
          <a:xfrm>
            <a:off x="2843808" y="2321670"/>
            <a:ext cx="1152128" cy="25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MvxIosSetup</a:t>
            </a:r>
            <a:r>
              <a:rPr lang="en-US" dirty="0" smtClean="0"/>
              <a:t> is the main setup class for iOS projects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75656" y="3227622"/>
            <a:ext cx="3960440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012160" y="2306192"/>
            <a:ext cx="2257274" cy="921430"/>
          </a:xfrm>
          <a:prstGeom prst="borderCallout1">
            <a:avLst>
              <a:gd name="adj1" fmla="val 18750"/>
              <a:gd name="adj2" fmla="val -8333"/>
              <a:gd name="adj3" fmla="val 97837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method returns the shared application file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492672" y="4033802"/>
            <a:ext cx="5743624" cy="7122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429526" y="3041168"/>
            <a:ext cx="2257274" cy="1114758"/>
          </a:xfrm>
          <a:prstGeom prst="borderCallout1">
            <a:avLst>
              <a:gd name="adj1" fmla="val 18750"/>
              <a:gd name="adj2" fmla="val -8333"/>
              <a:gd name="adj3" fmla="val 89198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Overrides default behavior on how view controllers are found and created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81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2" animBg="1"/>
      <p:bldP spid="14" grpId="2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Navigation</a:t>
            </a:r>
            <a:endParaRPr lang="en-US" dirty="0"/>
          </a:p>
        </p:txBody>
      </p:sp>
      <p:sp>
        <p:nvSpPr>
          <p:cNvPr id="4" name="Right Arrow Callout 3"/>
          <p:cNvSpPr/>
          <p:nvPr/>
        </p:nvSpPr>
        <p:spPr>
          <a:xfrm>
            <a:off x="457200" y="1491630"/>
            <a:ext cx="1735544" cy="576064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App Start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195736" y="1521135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Customer List View Model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4139952" y="1606588"/>
            <a:ext cx="1999500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42444" y="1514164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Edit Customer View Model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5096" y="2931790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87624" y="3939902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112628" y="2931790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112628" y="3939119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CustomerList</a:t>
            </a:r>
            <a:r>
              <a:rPr lang="en-US" dirty="0" smtClean="0"/>
              <a:t> Activity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187020" y="2900908"/>
            <a:ext cx="1950200" cy="549423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MvxIosViews</a:t>
            </a:r>
            <a:r>
              <a:rPr lang="en-US" dirty="0" smtClean="0"/>
              <a:t> Container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189548" y="3909020"/>
            <a:ext cx="1947672" cy="548640"/>
          </a:xfrm>
          <a:prstGeom prst="rect">
            <a:avLst/>
          </a:prstGeom>
          <a:solidFill>
            <a:srgbClr val="692D6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</a:t>
            </a:r>
            <a:r>
              <a:rPr lang="en-US" dirty="0" err="1" smtClean="0"/>
              <a:t>ViewController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114552" y="2900908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MvxAndroid</a:t>
            </a:r>
            <a:r>
              <a:rPr lang="en-US" dirty="0" smtClean="0"/>
              <a:t> </a:t>
            </a:r>
            <a:r>
              <a:rPr lang="en-US" dirty="0" err="1" smtClean="0"/>
              <a:t>ViewsContainer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114552" y="3908237"/>
            <a:ext cx="1950200" cy="549423"/>
          </a:xfrm>
          <a:prstGeom prst="rect">
            <a:avLst/>
          </a:prstGeom>
          <a:solidFill>
            <a:srgbClr val="417D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EditCustomer</a:t>
            </a:r>
            <a:r>
              <a:rPr lang="en-US" dirty="0" smtClean="0"/>
              <a:t> Activity </a:t>
            </a:r>
            <a:endParaRPr lang="en-US" dirty="0"/>
          </a:p>
        </p:txBody>
      </p:sp>
      <p:cxnSp>
        <p:nvCxnSpPr>
          <p:cNvPr id="18" name="Elbow Connector 17"/>
          <p:cNvCxnSpPr/>
          <p:nvPr/>
        </p:nvCxnSpPr>
        <p:spPr>
          <a:xfrm rot="5400000">
            <a:off x="2246724" y="2010671"/>
            <a:ext cx="834591" cy="10076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5" idx="2"/>
            <a:endCxn id="11" idx="0"/>
          </p:cNvCxnSpPr>
          <p:nvPr/>
        </p:nvCxnSpPr>
        <p:spPr>
          <a:xfrm rot="16200000" flipH="1">
            <a:off x="3210491" y="2054552"/>
            <a:ext cx="834591" cy="9198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8" idx="2"/>
            <a:endCxn id="13" idx="0"/>
          </p:cNvCxnSpPr>
          <p:nvPr/>
        </p:nvCxnSpPr>
        <p:spPr>
          <a:xfrm rot="5400000">
            <a:off x="6232996" y="2019352"/>
            <a:ext cx="810680" cy="95243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8" idx="2"/>
            <a:endCxn id="15" idx="0"/>
          </p:cNvCxnSpPr>
          <p:nvPr/>
        </p:nvCxnSpPr>
        <p:spPr>
          <a:xfrm rot="16200000" flipH="1">
            <a:off x="7196762" y="2008018"/>
            <a:ext cx="810680" cy="975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9" idx="2"/>
            <a:endCxn id="10" idx="0"/>
          </p:cNvCxnSpPr>
          <p:nvPr/>
        </p:nvCxnSpPr>
        <p:spPr>
          <a:xfrm>
            <a:off x="2160196" y="3481213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1" idx="2"/>
            <a:endCxn id="12" idx="0"/>
          </p:cNvCxnSpPr>
          <p:nvPr/>
        </p:nvCxnSpPr>
        <p:spPr>
          <a:xfrm>
            <a:off x="4087728" y="3481213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2"/>
            <a:endCxn id="14" idx="0"/>
          </p:cNvCxnSpPr>
          <p:nvPr/>
        </p:nvCxnSpPr>
        <p:spPr>
          <a:xfrm>
            <a:off x="6162120" y="3450331"/>
            <a:ext cx="1264" cy="45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5" idx="2"/>
            <a:endCxn id="16" idx="0"/>
          </p:cNvCxnSpPr>
          <p:nvPr/>
        </p:nvCxnSpPr>
        <p:spPr>
          <a:xfrm>
            <a:off x="8089652" y="3450331"/>
            <a:ext cx="0" cy="457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57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Tying the View Model the View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2148660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2</a:t>
            </a:r>
            <a:r>
              <a:rPr lang="en-US" smtClean="0"/>
              <a:t>: Generics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3219822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3: Attributes - </a:t>
            </a:r>
            <a:r>
              <a:rPr lang="en-US" smtClean="0"/>
              <a:t>MvxViewFor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Method 1: By </a:t>
            </a:r>
            <a:r>
              <a:rPr lang="en-US" dirty="0" smtClean="0"/>
              <a:t>naming convention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22472" y="2793351"/>
            <a:ext cx="6696744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 class </a:t>
            </a:r>
            <a:r>
              <a:rPr lang="en-US" sz="1400" dirty="0" err="1"/>
              <a:t>CustomerListActivity</a:t>
            </a:r>
            <a:r>
              <a:rPr lang="en-US" sz="1400" dirty="0"/>
              <a:t> : </a:t>
            </a:r>
            <a:r>
              <a:rPr lang="en-US" sz="1400" dirty="0" err="1"/>
              <a:t>BaseActivity</a:t>
            </a:r>
            <a:r>
              <a:rPr lang="en-US" sz="1400" dirty="0"/>
              <a:t>&lt;</a:t>
            </a:r>
            <a:r>
              <a:rPr lang="en-US" sz="1400" dirty="0" err="1"/>
              <a:t>CustomerListViewModel</a:t>
            </a:r>
            <a:r>
              <a:rPr lang="en-US" sz="1400" dirty="0"/>
              <a:t>&gt;</a:t>
            </a:r>
            <a:endParaRPr lang="en-US" sz="14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1222472" y="1728677"/>
            <a:ext cx="6696744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CustomerListViewModel</a:t>
            </a:r>
            <a:r>
              <a:rPr lang="en-US" sz="1400" dirty="0" smtClean="0"/>
              <a:t> looks for 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or </a:t>
            </a:r>
            <a:r>
              <a:rPr lang="en-US" sz="1400" dirty="0" err="1" smtClean="0"/>
              <a:t>CustomerListViewController</a:t>
            </a:r>
            <a:endParaRPr lang="en-US" sz="1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1222472" y="3839758"/>
            <a:ext cx="6696744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MvxViewFor</a:t>
            </a:r>
            <a:r>
              <a:rPr lang="en-US" sz="1400" dirty="0"/>
              <a:t>(</a:t>
            </a:r>
            <a:r>
              <a:rPr lang="en-US" sz="1400" dirty="0" err="1"/>
              <a:t>typeof</a:t>
            </a:r>
            <a:r>
              <a:rPr lang="en-US" sz="1400" dirty="0"/>
              <a:t>(</a:t>
            </a:r>
            <a:r>
              <a:rPr lang="en-US" sz="1400" dirty="0" err="1"/>
              <a:t>CustomerListViewModel</a:t>
            </a:r>
            <a:r>
              <a:rPr lang="en-US" sz="1400" dirty="0"/>
              <a:t>))]</a:t>
            </a:r>
          </a:p>
          <a:p>
            <a:r>
              <a:rPr lang="en-US" sz="1400" dirty="0" smtClean="0"/>
              <a:t>public </a:t>
            </a:r>
            <a:r>
              <a:rPr lang="en-US" sz="1400" dirty="0"/>
              <a:t>sealed partial class </a:t>
            </a:r>
            <a:r>
              <a:rPr lang="en-US" sz="1400" dirty="0" err="1"/>
              <a:t>CustomerList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507358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Activity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3932" y="1691392"/>
            <a:ext cx="7128792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CustomerListActivity</a:t>
            </a:r>
            <a:r>
              <a:rPr lang="en-US" sz="1400" dirty="0"/>
              <a:t> :  </a:t>
            </a:r>
            <a:r>
              <a:rPr lang="en-US" sz="1400" dirty="0" err="1" smtClean="0"/>
              <a:t>MvxAppCompatActivity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CustomerListViewModel</a:t>
            </a:r>
            <a:r>
              <a:rPr lang="en-US" sz="1400" dirty="0"/>
              <a:t>&gt;</a:t>
            </a:r>
            <a:br>
              <a:rPr lang="en-US" sz="1400" dirty="0"/>
            </a:br>
            <a:r>
              <a:rPr lang="en-US" sz="1400" dirty="0" smtClean="0"/>
              <a:t>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protected</a:t>
            </a:r>
            <a:r>
              <a:rPr lang="en-US" sz="1400" dirty="0"/>
              <a:t> override void </a:t>
            </a:r>
            <a:r>
              <a:rPr lang="en-US" sz="1400" dirty="0" err="1"/>
              <a:t>OnCreate</a:t>
            </a:r>
            <a:r>
              <a:rPr lang="en-US" sz="1400" dirty="0"/>
              <a:t>(Bundle bundle)</a:t>
            </a:r>
            <a:br>
              <a:rPr lang="en-US" sz="1400" dirty="0"/>
            </a:br>
            <a:r>
              <a:rPr lang="en-US" sz="1400" dirty="0" smtClean="0"/>
              <a:t>   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SetContentView</a:t>
            </a:r>
            <a:r>
              <a:rPr lang="en-US" sz="1400" dirty="0" smtClean="0"/>
              <a:t>(</a:t>
            </a:r>
            <a:r>
              <a:rPr lang="en-US" sz="1400" dirty="0" err="1" smtClean="0"/>
              <a:t>Resource.Layout.customer_list</a:t>
            </a:r>
            <a:r>
              <a:rPr lang="en-US" sz="1400" dirty="0"/>
              <a:t>);</a:t>
            </a:r>
            <a:br>
              <a:rPr lang="en-US" sz="1400" dirty="0"/>
            </a:br>
            <a:r>
              <a:rPr lang="en-US" sz="1400" dirty="0" smtClean="0"/>
              <a:t>        </a:t>
            </a:r>
            <a:r>
              <a:rPr lang="en-US" sz="1400" dirty="0" err="1" smtClean="0"/>
              <a:t>base.OnCreate</a:t>
            </a:r>
            <a:r>
              <a:rPr lang="en-US" sz="1400" dirty="0" smtClean="0"/>
              <a:t>(bundle);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 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323528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mapped to an activity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3256" y="3366751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also map between fragments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73932" y="3959592"/>
            <a:ext cx="7128792" cy="30777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 class </a:t>
            </a:r>
            <a:r>
              <a:rPr lang="en-US" sz="1400" dirty="0" err="1"/>
              <a:t>CustomerListFragment</a:t>
            </a:r>
            <a:r>
              <a:rPr lang="en-US" sz="1400" dirty="0"/>
              <a:t> : </a:t>
            </a:r>
            <a:r>
              <a:rPr lang="en-US" sz="1400" dirty="0" err="1"/>
              <a:t>MvxFragment</a:t>
            </a:r>
            <a:r>
              <a:rPr lang="en-US" sz="1400" dirty="0"/>
              <a:t>&lt;</a:t>
            </a:r>
            <a:r>
              <a:rPr lang="en-US" sz="1400" dirty="0" err="1"/>
              <a:t>CustomerListViewModel</a:t>
            </a:r>
            <a:r>
              <a:rPr lang="en-US" sz="1400" dirty="0"/>
              <a:t>&gt; { }</a:t>
            </a:r>
          </a:p>
        </p:txBody>
      </p:sp>
      <p:sp>
        <p:nvSpPr>
          <p:cNvPr id="8" name="Rectangle 7"/>
          <p:cNvSpPr/>
          <p:nvPr/>
        </p:nvSpPr>
        <p:spPr>
          <a:xfrm>
            <a:off x="3707904" y="1724887"/>
            <a:ext cx="187220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6732240" y="699808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AppCompatActivities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608092" y="1729082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962009" y="404453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20243"/>
              <a:gd name="adj4" fmla="val -532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7536" y="4360733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Each view </a:t>
            </a:r>
            <a:r>
              <a:rPr lang="en-US" dirty="0" smtClean="0"/>
              <a:t>model </a:t>
            </a:r>
            <a:r>
              <a:rPr lang="en-US" dirty="0" smtClean="0"/>
              <a:t>should only be mapped to a single activity or fragment by default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851920" y="3961880"/>
            <a:ext cx="1152128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6876256" y="2936801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93153"/>
              <a:gd name="adj4" fmla="val -1014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</a:t>
            </a:r>
            <a:r>
              <a:rPr lang="en-US" dirty="0" err="1" smtClean="0"/>
              <a:t>MvvmCross</a:t>
            </a:r>
            <a:r>
              <a:rPr lang="en-US" dirty="0" smtClean="0"/>
              <a:t> Fragments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011984" y="3961330"/>
            <a:ext cx="2060252" cy="266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6907145" y="2796630"/>
            <a:ext cx="2144954" cy="1080120"/>
          </a:xfrm>
          <a:prstGeom prst="borderCallout1">
            <a:avLst>
              <a:gd name="adj1" fmla="val 18750"/>
              <a:gd name="adj2" fmla="val -8333"/>
              <a:gd name="adj3" fmla="val 105852"/>
              <a:gd name="adj4" fmla="val -613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 type to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</a:t>
            </a:r>
            <a:r>
              <a:rPr lang="en-US" dirty="0" err="1" smtClean="0"/>
              <a:t>Xaml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Instead us naming convention or </a:t>
            </a:r>
            <a:r>
              <a:rPr lang="en-US" dirty="0" err="1" smtClean="0"/>
              <a:t>MvxViewFor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Can’t tie </a:t>
            </a:r>
            <a:r>
              <a:rPr lang="en-US" dirty="0" err="1" smtClean="0"/>
              <a:t>Xaml</a:t>
            </a:r>
            <a:r>
              <a:rPr lang="en-US" dirty="0" smtClean="0"/>
              <a:t> pages to view model using </a:t>
            </a:r>
            <a:r>
              <a:rPr lang="en-US" dirty="0" err="1" smtClean="0"/>
              <a:t>generaics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7604" y="2335585"/>
            <a:ext cx="7128792" cy="18158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 [</a:t>
            </a:r>
            <a:r>
              <a:rPr lang="en-US" sz="1400" dirty="0" err="1"/>
              <a:t>MvxViewFor</a:t>
            </a:r>
            <a:r>
              <a:rPr lang="en-US" sz="1400" dirty="0"/>
              <a:t>(</a:t>
            </a:r>
            <a:r>
              <a:rPr lang="en-US" sz="1400" dirty="0" err="1"/>
              <a:t>typeof</a:t>
            </a:r>
            <a:r>
              <a:rPr lang="en-US" sz="1400" dirty="0"/>
              <a:t>(</a:t>
            </a:r>
            <a:r>
              <a:rPr lang="en-US" sz="1400" dirty="0" err="1"/>
              <a:t>CustomerListViewModel</a:t>
            </a:r>
            <a:r>
              <a:rPr lang="en-US" sz="1400" dirty="0"/>
              <a:t>))]</a:t>
            </a:r>
          </a:p>
          <a:p>
            <a:r>
              <a:rPr lang="en-US" sz="1400" dirty="0"/>
              <a:t>    public sealed partial class </a:t>
            </a:r>
            <a:r>
              <a:rPr lang="en-US" sz="1400" dirty="0" err="1"/>
              <a:t>CustomerList</a:t>
            </a:r>
            <a:endParaRPr lang="en-US" sz="1400" dirty="0"/>
          </a:p>
          <a:p>
            <a:r>
              <a:rPr lang="de-DE" sz="1400" dirty="0"/>
              <a:t>    {</a:t>
            </a:r>
          </a:p>
          <a:p>
            <a:r>
              <a:rPr lang="de-DE" sz="1400" dirty="0"/>
              <a:t>    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CustomerList</a:t>
            </a:r>
            <a:r>
              <a:rPr lang="de-DE" sz="1400" dirty="0"/>
              <a:t>()</a:t>
            </a:r>
          </a:p>
          <a:p>
            <a:r>
              <a:rPr lang="de-DE" sz="1400" dirty="0"/>
              <a:t>        {</a:t>
            </a:r>
          </a:p>
          <a:p>
            <a:r>
              <a:rPr lang="de-DE" sz="1400" dirty="0"/>
              <a:t>            </a:t>
            </a:r>
            <a:r>
              <a:rPr lang="de-DE" sz="1400" dirty="0" err="1"/>
              <a:t>this.InitializeComponent</a:t>
            </a:r>
            <a:r>
              <a:rPr lang="de-DE" sz="1400" dirty="0"/>
              <a:t>();</a:t>
            </a:r>
          </a:p>
          <a:p>
            <a:r>
              <a:rPr lang="de-DE" sz="1400" dirty="0"/>
              <a:t>        }</a:t>
            </a:r>
          </a:p>
          <a:p>
            <a:r>
              <a:rPr lang="de-DE" sz="1400" dirty="0"/>
              <a:t>    }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115616" y="2335584"/>
            <a:ext cx="3816424" cy="3081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4103948" y="1306770"/>
            <a:ext cx="2844316" cy="921430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Indicates to </a:t>
            </a:r>
            <a:r>
              <a:rPr lang="en-US" dirty="0" err="1" smtClean="0"/>
              <a:t>MvvmCross</a:t>
            </a:r>
            <a:r>
              <a:rPr lang="en-US" dirty="0" smtClean="0"/>
              <a:t> that this view is to be used for the </a:t>
            </a:r>
            <a:r>
              <a:rPr lang="en-US" dirty="0" err="1" smtClean="0"/>
              <a:t>CustomerListViewModel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252064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Normally there is a one to one relationship between view models and </a:t>
            </a:r>
            <a:r>
              <a:rPr lang="en-US" dirty="0" err="1" smtClean="0"/>
              <a:t>Xaml</a:t>
            </a:r>
            <a:r>
              <a:rPr lang="en-US" dirty="0" smtClean="0"/>
              <a:t>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</a:t>
            </a:r>
            <a:r>
              <a:rPr lang="en-US" dirty="0" smtClean="0"/>
              <a:t>View Controller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May use Storyboards, </a:t>
            </a:r>
            <a:r>
              <a:rPr lang="en-US" dirty="0" err="1" smtClean="0"/>
              <a:t>Xibs</a:t>
            </a:r>
            <a:r>
              <a:rPr lang="en-US" dirty="0" smtClean="0"/>
              <a:t> or just layout the UI in code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Generally navigation components like segues are not used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3628" y="2321670"/>
            <a:ext cx="6696744" cy="166199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public partial class </a:t>
            </a:r>
            <a:r>
              <a:rPr lang="en-US" sz="1400" dirty="0" err="1" smtClean="0"/>
              <a:t>CustomerListViewController</a:t>
            </a:r>
            <a:r>
              <a:rPr lang="en-US" sz="1400" dirty="0"/>
              <a:t> </a:t>
            </a:r>
            <a:r>
              <a:rPr lang="en-US" sz="1400" dirty="0" smtClean="0"/>
              <a:t>: </a:t>
            </a:r>
            <a:r>
              <a:rPr lang="en-US" sz="1400" dirty="0" err="1" smtClean="0"/>
              <a:t>MvxViewController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CustomerListViewModel</a:t>
            </a:r>
            <a:r>
              <a:rPr lang="en-US" sz="1400" dirty="0"/>
              <a:t>&gt;</a:t>
            </a:r>
          </a:p>
          <a:p>
            <a:r>
              <a:rPr lang="de-DE" sz="1400" dirty="0"/>
              <a:t>    {</a:t>
            </a:r>
          </a:p>
          <a:p>
            <a:r>
              <a:rPr lang="de-DE" sz="1400" dirty="0"/>
              <a:t>        </a:t>
            </a:r>
            <a:r>
              <a:rPr lang="de-DE" sz="1400" dirty="0" err="1"/>
              <a:t>public</a:t>
            </a:r>
            <a:r>
              <a:rPr lang="de-DE" sz="1400" dirty="0"/>
              <a:t> </a:t>
            </a:r>
            <a:r>
              <a:rPr lang="de-DE" sz="1400" dirty="0" err="1"/>
              <a:t>CustomerListViewController</a:t>
            </a:r>
            <a:r>
              <a:rPr lang="de-DE" sz="1400" dirty="0"/>
              <a:t> (</a:t>
            </a:r>
            <a:r>
              <a:rPr lang="de-DE" sz="1400" dirty="0" err="1"/>
              <a:t>IntPtr</a:t>
            </a:r>
            <a:r>
              <a:rPr lang="de-DE" sz="1400" dirty="0"/>
              <a:t> handle) : </a:t>
            </a:r>
            <a:r>
              <a:rPr lang="de-DE" sz="1400" dirty="0" err="1"/>
              <a:t>base</a:t>
            </a:r>
            <a:r>
              <a:rPr lang="de-DE" sz="1400" dirty="0"/>
              <a:t> (handle)</a:t>
            </a:r>
          </a:p>
          <a:p>
            <a:r>
              <a:rPr lang="de-DE" sz="1400" dirty="0"/>
              <a:t>        {</a:t>
            </a:r>
          </a:p>
          <a:p>
            <a:r>
              <a:rPr lang="de-DE" sz="1400" dirty="0"/>
              <a:t>        }</a:t>
            </a:r>
          </a:p>
          <a:p>
            <a:r>
              <a:rPr lang="de-DE" sz="1400" dirty="0"/>
              <a:t>    }</a:t>
            </a:r>
            <a:endParaRPr lang="en-US" sz="1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2843808" y="2571750"/>
            <a:ext cx="2232248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868144" y="1313558"/>
            <a:ext cx="2257274" cy="1114176"/>
          </a:xfrm>
          <a:prstGeom prst="borderCallout1">
            <a:avLst>
              <a:gd name="adj1" fmla="val 18750"/>
              <a:gd name="adj2" fmla="val -8333"/>
              <a:gd name="adj3" fmla="val 107141"/>
              <a:gd name="adj4" fmla="val -85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Similar to Android, this setup uses generics to map to the view 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507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Controllers to Views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Several </a:t>
            </a:r>
            <a:r>
              <a:rPr lang="en-US" smtClean="0"/>
              <a:t>other possible things a view model can map to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27584" y="2335585"/>
            <a:ext cx="785921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 cell or row in a list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27584" y="2954102"/>
            <a:ext cx="785921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Items in a picklist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27584" y="3575397"/>
            <a:ext cx="785281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Tied to Android fragments, tabs or other parts of a larger view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to View Model navigation normally happens to View Models tied to views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 View model does not always map to a platform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806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View Models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ShowViewModel</a:t>
            </a:r>
            <a:r>
              <a:rPr lang="en-US" dirty="0" smtClean="0"/>
              <a:t>&lt;</a:t>
            </a:r>
            <a:r>
              <a:rPr lang="en-US" dirty="0" err="1" smtClean="0"/>
              <a:t>EditCustomerViewModel</a:t>
            </a:r>
            <a:r>
              <a:rPr lang="en-US" dirty="0" smtClean="0"/>
              <a:t>&gt;();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771800" y="1635646"/>
            <a:ext cx="259228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ne Callout 1 6"/>
          <p:cNvSpPr/>
          <p:nvPr/>
        </p:nvSpPr>
        <p:spPr>
          <a:xfrm>
            <a:off x="6624228" y="843558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71989"/>
              <a:gd name="adj4" fmla="val -798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to create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7200" y="272210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Creating a view model in code in the app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17848" y="3349659"/>
            <a:ext cx="7128792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Var</a:t>
            </a:r>
            <a:r>
              <a:rPr lang="en-US" sz="1600" dirty="0" smtClean="0"/>
              <a:t> </a:t>
            </a:r>
            <a:r>
              <a:rPr lang="en-US" sz="1600" dirty="0" err="1" smtClean="0"/>
              <a:t>viewModel</a:t>
            </a:r>
            <a:r>
              <a:rPr lang="en-US" sz="1600" dirty="0"/>
              <a:t> = </a:t>
            </a:r>
            <a:r>
              <a:rPr lang="en-US" sz="1600" dirty="0" err="1" smtClean="0"/>
              <a:t>Mvx.Resolve</a:t>
            </a:r>
            <a:r>
              <a:rPr lang="en-US" sz="1600" dirty="0" smtClean="0"/>
              <a:t>&lt;</a:t>
            </a:r>
            <a:r>
              <a:rPr lang="en-US" sz="1600" dirty="0" err="1" smtClean="0"/>
              <a:t>IMvxViewModelLoader</a:t>
            </a:r>
            <a:r>
              <a:rPr lang="en-US" sz="1600" dirty="0" smtClean="0"/>
              <a:t>&gt;().</a:t>
            </a:r>
            <a:r>
              <a:rPr lang="en-US" sz="1600" dirty="0" err="1" smtClean="0"/>
              <a:t>LoadViewModel</a:t>
            </a:r>
            <a:r>
              <a:rPr lang="en-US" sz="1600" dirty="0" smtClean="0"/>
              <a:t> (</a:t>
            </a:r>
            <a:r>
              <a:rPr lang="en-US" sz="1600" dirty="0" err="1"/>
              <a:t>MvxViewModelRequest</a:t>
            </a:r>
            <a:r>
              <a:rPr lang="en-US" sz="1600" dirty="0"/>
              <a:t>&lt;</a:t>
            </a:r>
            <a:r>
              <a:rPr lang="en-US" sz="1600" dirty="0" err="1"/>
              <a:t>CustomersViewModel</a:t>
            </a:r>
            <a:r>
              <a:rPr lang="en-US" sz="1600" dirty="0"/>
              <a:t>&gt;.</a:t>
            </a:r>
            <a:r>
              <a:rPr lang="en-US" sz="1600" dirty="0" err="1"/>
              <a:t>GetDefaultRequest</a:t>
            </a:r>
            <a:r>
              <a:rPr lang="en-US" sz="1600" dirty="0"/>
              <a:t>(), null));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798168" y="3377039"/>
            <a:ext cx="2160240" cy="2585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294112" y="3619695"/>
            <a:ext cx="2016224" cy="3147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502024" y="3377039"/>
            <a:ext cx="1224136" cy="242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ine Callout 1 24"/>
          <p:cNvSpPr/>
          <p:nvPr/>
        </p:nvSpPr>
        <p:spPr>
          <a:xfrm>
            <a:off x="6822504" y="2780083"/>
            <a:ext cx="2088232" cy="776706"/>
          </a:xfrm>
          <a:prstGeom prst="borderCallout1">
            <a:avLst>
              <a:gd name="adj1" fmla="val 18750"/>
              <a:gd name="adj2" fmla="val -8333"/>
              <a:gd name="adj3" fmla="val 78163"/>
              <a:gd name="adj4" fmla="val -420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registered type to resolve view model</a:t>
            </a:r>
            <a:endParaRPr lang="en-US" dirty="0"/>
          </a:p>
        </p:txBody>
      </p:sp>
      <p:sp>
        <p:nvSpPr>
          <p:cNvPr id="26" name="Line Callout 1 25"/>
          <p:cNvSpPr/>
          <p:nvPr/>
        </p:nvSpPr>
        <p:spPr>
          <a:xfrm>
            <a:off x="6462464" y="3158855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name of view model </a:t>
            </a:r>
            <a:r>
              <a:rPr lang="en-US" smtClean="0"/>
              <a:t>to create</a:t>
            </a:r>
            <a:endParaRPr lang="en-US"/>
          </a:p>
        </p:txBody>
      </p:sp>
      <p:sp>
        <p:nvSpPr>
          <p:cNvPr id="27" name="Line Callout 1 26"/>
          <p:cNvSpPr/>
          <p:nvPr/>
        </p:nvSpPr>
        <p:spPr>
          <a:xfrm>
            <a:off x="4100805" y="2745467"/>
            <a:ext cx="1800200" cy="775579"/>
          </a:xfrm>
          <a:prstGeom prst="borderCallout1">
            <a:avLst>
              <a:gd name="adj1" fmla="val 18750"/>
              <a:gd name="adj2" fmla="val -8333"/>
              <a:gd name="adj3" fmla="val 81388"/>
              <a:gd name="adj4" fmla="val -630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Request to </a:t>
            </a:r>
            <a:r>
              <a:rPr lang="en-US" dirty="0" err="1" smtClean="0"/>
              <a:t>IoC</a:t>
            </a:r>
            <a:r>
              <a:rPr lang="en-US" dirty="0" smtClean="0"/>
              <a:t> container to resolve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7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21" grpId="0" animBg="1"/>
      <p:bldP spid="21" grpId="1" animBg="1"/>
      <p:bldP spid="22" grpId="0" animBg="1"/>
      <p:bldP spid="23" grpId="1" animBg="1"/>
      <p:bldP spid="23" grpId="2" animBg="1"/>
      <p:bldP spid="25" grpId="0" animBg="1"/>
      <p:bldP spid="25" grpId="1" animBg="1"/>
      <p:bldP spid="26" grpId="0" animBg="1"/>
      <p:bldP spid="27" grpId="0" animBg="1"/>
      <p:bldP spid="27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View Model Declaration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944" y="987574"/>
            <a:ext cx="824785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Navigating From Another View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635646"/>
            <a:ext cx="7128792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public class </a:t>
            </a:r>
            <a:r>
              <a:rPr lang="en-US" dirty="0" err="1" smtClean="0"/>
              <a:t>CustomerListViewModel</a:t>
            </a:r>
            <a:r>
              <a:rPr lang="en-US" dirty="0" smtClean="0"/>
              <a:t> : </a:t>
            </a:r>
            <a:r>
              <a:rPr lang="en-US" dirty="0" err="1" smtClean="0"/>
              <a:t>MvxViewModel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148464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Property Declarations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9592" y="2777281"/>
            <a:ext cx="6696744" cy="22467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_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public property </a:t>
            </a:r>
            <a:r>
              <a:rPr lang="en-US" sz="1400" dirty="0" err="1" smtClean="0"/>
              <a:t>ObservableCollection</a:t>
            </a:r>
            <a:r>
              <a:rPr lang="en-US" sz="1400" dirty="0" smtClean="0"/>
              <a:t>&lt;Customer&gt; </a:t>
            </a:r>
            <a:r>
              <a:rPr lang="en-US" sz="1400" dirty="0" err="1" smtClean="0"/>
              <a:t>CustomerList</a:t>
            </a:r>
            <a:endParaRPr lang="en-US" sz="1400" dirty="0" smtClean="0"/>
          </a:p>
          <a:p>
            <a:r>
              <a:rPr lang="en-US" sz="1400" dirty="0" smtClean="0"/>
              <a:t>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get { return _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; }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set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{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_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 = value;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</a:t>
            </a:r>
            <a:r>
              <a:rPr lang="en-US" sz="1400" dirty="0" err="1" smtClean="0"/>
              <a:t>RaisePropertyChanges</a:t>
            </a:r>
            <a:r>
              <a:rPr lang="en-US" sz="1400" dirty="0" smtClean="0"/>
              <a:t>(() =&gt; </a:t>
            </a:r>
            <a:r>
              <a:rPr lang="en-US" sz="1400" dirty="0" err="1" smtClean="0"/>
              <a:t>CustomerList</a:t>
            </a:r>
            <a:r>
              <a:rPr lang="en-US" sz="1400" dirty="0" smtClean="0"/>
              <a:t>);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}</a:t>
            </a:r>
          </a:p>
          <a:p>
            <a:r>
              <a:rPr lang="en-US" sz="1400" dirty="0" smtClean="0"/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4860032" y="1635646"/>
            <a:ext cx="165618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7146286" y="96543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All view models must inherit from this class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331640" y="4299942"/>
            <a:ext cx="3672408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6349274" y="3506068"/>
            <a:ext cx="2561208" cy="1080120"/>
          </a:xfrm>
          <a:prstGeom prst="borderCallout1">
            <a:avLst>
              <a:gd name="adj1" fmla="val 18750"/>
              <a:gd name="adj2" fmla="val -8333"/>
              <a:gd name="adj3" fmla="val 73272"/>
              <a:gd name="adj4" fmla="val -955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 event to ensure binding works correctly using </a:t>
            </a:r>
            <a:r>
              <a:rPr lang="en-US" dirty="0" err="1" smtClean="0"/>
              <a:t>INotifyPropertyChanged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96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Enter the </a:t>
            </a:r>
            <a:r>
              <a:rPr lang="en-US" dirty="0" err="1" smtClean="0"/>
              <a:t>ICommand</a:t>
            </a:r>
            <a:r>
              <a:rPr lang="en-US" dirty="0" smtClean="0"/>
              <a:t> interface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Can’t use control event methods, signatures differ by platform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9592" y="2335585"/>
            <a:ext cx="7128792" cy="24622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private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</a:t>
            </a:r>
            <a:r>
              <a:rPr lang="en-US" sz="1400" dirty="0" err="1"/>
              <a:t>ICommand</a:t>
            </a:r>
            <a:r>
              <a:rPr lang="en-US" sz="1400" dirty="0"/>
              <a:t> </a:t>
            </a:r>
            <a:r>
              <a:rPr lang="en-US" sz="1400" dirty="0" err="1" smtClean="0"/>
              <a:t>CustomerSelectedCommand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get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    </a:t>
            </a:r>
            <a:r>
              <a:rPr lang="en-US" sz="1400" dirty="0" smtClean="0"/>
              <a:t>return</a:t>
            </a:r>
            <a:r>
              <a:rPr lang="en-US" sz="1400" dirty="0"/>
              <a:t> </a:t>
            </a:r>
            <a:r>
              <a:rPr lang="en-US" sz="1400" dirty="0" smtClean="0"/>
              <a:t>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?? </a:t>
            </a:r>
            <a:r>
              <a:rPr lang="en-US" sz="1400" dirty="0" smtClean="0"/>
              <a:t>(_</a:t>
            </a:r>
            <a:r>
              <a:rPr lang="en-US" sz="1400" dirty="0" err="1"/>
              <a:t>c</a:t>
            </a:r>
            <a:r>
              <a:rPr lang="en-US" sz="1400" dirty="0" err="1" smtClean="0"/>
              <a:t>ustomerSelectedCommand</a:t>
            </a:r>
            <a:r>
              <a:rPr lang="en-US" sz="1400" dirty="0"/>
              <a:t> =</a:t>
            </a:r>
            <a:br>
              <a:rPr lang="en-US" sz="1400" dirty="0"/>
            </a:br>
            <a:r>
              <a:rPr lang="en-US" sz="1400" dirty="0"/>
              <a:t>                    new </a:t>
            </a:r>
            <a:r>
              <a:rPr lang="en-US" sz="1400" dirty="0" err="1" smtClean="0"/>
              <a:t>MvxCommand</a:t>
            </a:r>
            <a:r>
              <a:rPr lang="en-US" sz="1400" dirty="0" smtClean="0"/>
              <a:t>&lt;Customer&gt;(</a:t>
            </a:r>
            <a:r>
              <a:rPr lang="en-US" sz="1400" dirty="0" err="1"/>
              <a:t>CustomerSelected</a:t>
            </a:r>
            <a:r>
              <a:rPr lang="en-US" sz="1400" dirty="0"/>
              <a:t>));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public</a:t>
            </a:r>
            <a:r>
              <a:rPr lang="en-US" sz="1400" dirty="0"/>
              <a:t> void </a:t>
            </a:r>
            <a:r>
              <a:rPr lang="en-US" sz="1400" dirty="0" err="1" smtClean="0"/>
              <a:t>CustomerSelected</a:t>
            </a:r>
            <a:r>
              <a:rPr lang="en-US" sz="1400" dirty="0" smtClean="0"/>
              <a:t>(Customer</a:t>
            </a:r>
            <a:r>
              <a:rPr lang="en-US" sz="1400" dirty="0"/>
              <a:t> item</a:t>
            </a:r>
            <a:r>
              <a:rPr lang="en-US" sz="1400" dirty="0" smtClean="0"/>
              <a:t>) 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this.ShowViewModel</a:t>
            </a:r>
            <a:r>
              <a:rPr lang="en-US" sz="1400" dirty="0" smtClean="0"/>
              <a:t>&lt;</a:t>
            </a:r>
            <a:r>
              <a:rPr lang="en-US" sz="1400" dirty="0" err="1" smtClean="0"/>
              <a:t>CustomerDetailViewModel</a:t>
            </a:r>
            <a:r>
              <a:rPr lang="en-US" sz="1400" dirty="0" smtClean="0"/>
              <a:t>&gt;(</a:t>
            </a:r>
            <a:r>
              <a:rPr lang="en-US" sz="1400" dirty="0"/>
              <a:t>new { </a:t>
            </a:r>
            <a:r>
              <a:rPr lang="en-US" sz="1400" dirty="0" err="1"/>
              <a:t>customerId</a:t>
            </a:r>
            <a:r>
              <a:rPr lang="en-US" sz="1400" dirty="0"/>
              <a:t> = </a:t>
            </a:r>
            <a:r>
              <a:rPr lang="en-US" sz="1400" dirty="0" err="1" smtClean="0"/>
              <a:t>item.Id</a:t>
            </a:r>
            <a:r>
              <a:rPr lang="en-US" sz="1400" dirty="0"/>
              <a:t> });</a:t>
            </a:r>
            <a:br>
              <a:rPr lang="en-US" sz="1400" dirty="0"/>
            </a:b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1547664" y="2335584"/>
            <a:ext cx="936104" cy="314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3347864" y="1686599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Generic interface to perform actions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267744" y="3240901"/>
            <a:ext cx="1224136" cy="1949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049942" y="2543651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MvvmCross</a:t>
            </a:r>
            <a:r>
              <a:rPr lang="en-US" dirty="0" smtClean="0"/>
              <a:t> implementation of </a:t>
            </a:r>
            <a:r>
              <a:rPr lang="en-US" dirty="0" err="1" smtClean="0"/>
              <a:t>ICommand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3538772" y="3251942"/>
            <a:ext cx="817204" cy="1839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996082" y="2590604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any parameter (optional)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536867" y="3251942"/>
            <a:ext cx="1482624" cy="2049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301063" y="2590347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method to execute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373197" y="4097440"/>
            <a:ext cx="838763" cy="2437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1 21"/>
          <p:cNvSpPr/>
          <p:nvPr/>
        </p:nvSpPr>
        <p:spPr>
          <a:xfrm>
            <a:off x="5137393" y="3435845"/>
            <a:ext cx="1764196" cy="1080120"/>
          </a:xfrm>
          <a:prstGeom prst="borderCallout1">
            <a:avLst>
              <a:gd name="adj1" fmla="val 18750"/>
              <a:gd name="adj2" fmla="val -8333"/>
              <a:gd name="adj3" fmla="val 60231"/>
              <a:gd name="adj4" fmla="val -632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Must match type of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5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0" y="1492250"/>
            <a:ext cx="6985000" cy="2921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555526"/>
            <a:ext cx="5080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the View Model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67744" y="2038139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Init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67744" y="2656656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Reload State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67744" y="3275173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67744" y="1419622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267744" y="3863271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Save State</a:t>
            </a:r>
            <a:endParaRPr lang="en-US" dirty="0"/>
          </a:p>
        </p:txBody>
      </p:sp>
      <p:cxnSp>
        <p:nvCxnSpPr>
          <p:cNvPr id="14" name="Elbow Connector 13"/>
          <p:cNvCxnSpPr/>
          <p:nvPr/>
        </p:nvCxnSpPr>
        <p:spPr>
          <a:xfrm rot="10800000" flipV="1">
            <a:off x="2267744" y="1701483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/>
          <p:nvPr/>
        </p:nvCxnSpPr>
        <p:spPr>
          <a:xfrm rot="10800000" flipV="1">
            <a:off x="2267744" y="2322192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5" idx="1"/>
            <a:endCxn id="6" idx="1"/>
          </p:cNvCxnSpPr>
          <p:nvPr/>
        </p:nvCxnSpPr>
        <p:spPr>
          <a:xfrm rot="10800000" flipV="1">
            <a:off x="2267744" y="2915615"/>
            <a:ext cx="12700" cy="618517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6" idx="1"/>
            <a:endCxn id="12" idx="1"/>
          </p:cNvCxnSpPr>
          <p:nvPr/>
        </p:nvCxnSpPr>
        <p:spPr>
          <a:xfrm rot="10800000" flipV="1">
            <a:off x="2267744" y="3534133"/>
            <a:ext cx="12700" cy="588098"/>
          </a:xfrm>
          <a:prstGeom prst="bentConnector3">
            <a:avLst>
              <a:gd name="adj1" fmla="val 1800000"/>
            </a:avLst>
          </a:prstGeom>
          <a:ln>
            <a:solidFill>
              <a:schemeClr val="accent1">
                <a:shade val="95000"/>
                <a:satMod val="10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12" idx="1"/>
            <a:endCxn id="5" idx="1"/>
          </p:cNvCxnSpPr>
          <p:nvPr/>
        </p:nvCxnSpPr>
        <p:spPr>
          <a:xfrm rot="10800000">
            <a:off x="2267744" y="2915617"/>
            <a:ext cx="12700" cy="1206615"/>
          </a:xfrm>
          <a:prstGeom prst="bentConnector3">
            <a:avLst>
              <a:gd name="adj1" fmla="val 1900000"/>
            </a:avLst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07504" y="3275173"/>
            <a:ext cx="1584176" cy="850698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mtClean="0"/>
              <a:t>For OSes </a:t>
            </a:r>
            <a:r>
              <a:rPr lang="en-US" dirty="0" smtClean="0"/>
              <a:t>that support tombstoning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71600" y="3643240"/>
            <a:ext cx="7128792" cy="107721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</a:t>
            </a:r>
            <a:r>
              <a:rPr lang="en-US" sz="1600" dirty="0" err="1"/>
              <a:t>CustomerListViewModel</a:t>
            </a:r>
            <a:r>
              <a:rPr lang="en-US" sz="1600" dirty="0"/>
              <a:t>(</a:t>
            </a:r>
            <a:r>
              <a:rPr lang="en-US" sz="1600" dirty="0" err="1"/>
              <a:t>ICustomerService</a:t>
            </a:r>
            <a:r>
              <a:rPr lang="en-US" sz="1600" dirty="0"/>
              <a:t> </a:t>
            </a:r>
            <a:r>
              <a:rPr lang="en-US" sz="1600" dirty="0" err="1"/>
              <a:t>customerService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_</a:t>
            </a:r>
            <a:r>
              <a:rPr lang="en-US" sz="1600" dirty="0" err="1"/>
              <a:t>customerService</a:t>
            </a:r>
            <a:r>
              <a:rPr lang="en-US" sz="1600" dirty="0"/>
              <a:t> = </a:t>
            </a:r>
            <a:r>
              <a:rPr lang="en-US" sz="1600" dirty="0" err="1"/>
              <a:t>customerService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 smtClean="0"/>
              <a:t>} 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971600" y="1563638"/>
            <a:ext cx="7128792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Mvx.RegisterType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, </a:t>
            </a:r>
            <a:r>
              <a:rPr lang="en-US" sz="1600" dirty="0" err="1"/>
              <a:t>CustomerService</a:t>
            </a:r>
            <a:r>
              <a:rPr lang="en-US" sz="1600" dirty="0"/>
              <a:t>&gt;(); </a:t>
            </a:r>
            <a:endParaRPr lang="en-US" sz="1600" dirty="0" smtClean="0"/>
          </a:p>
          <a:p>
            <a:endParaRPr lang="en-US" sz="1600" dirty="0"/>
          </a:p>
          <a:p>
            <a:r>
              <a:rPr lang="en-US" sz="1600" dirty="0" err="1"/>
              <a:t>Mvx.RegisterSingleton</a:t>
            </a:r>
            <a:r>
              <a:rPr lang="en-US" sz="1600" dirty="0"/>
              <a:t>&lt;</a:t>
            </a:r>
            <a:r>
              <a:rPr lang="en-US" sz="1600" dirty="0" err="1"/>
              <a:t>ICustomerService</a:t>
            </a:r>
            <a:r>
              <a:rPr lang="en-US" sz="1600" dirty="0"/>
              <a:t>&gt;(new </a:t>
            </a:r>
            <a:r>
              <a:rPr lang="en-US" sz="1600" dirty="0" err="1"/>
              <a:t>CustomerService</a:t>
            </a:r>
            <a:r>
              <a:rPr lang="en-US" sz="1600" dirty="0"/>
              <a:t>()); </a:t>
            </a:r>
          </a:p>
        </p:txBody>
      </p:sp>
      <p:sp>
        <p:nvSpPr>
          <p:cNvPr id="3" name="Rectangle 2"/>
          <p:cNvSpPr/>
          <p:nvPr/>
        </p:nvSpPr>
        <p:spPr>
          <a:xfrm>
            <a:off x="2309825" y="2502678"/>
            <a:ext cx="1872208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Needs to Resolve </a:t>
            </a:r>
            <a:r>
              <a:rPr lang="en-US" dirty="0" err="1" smtClean="0"/>
              <a:t>ICustomerService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758097" y="2506175"/>
            <a:ext cx="2016224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Resolves </a:t>
            </a:r>
            <a:r>
              <a:rPr lang="en-US" dirty="0" err="1" smtClean="0"/>
              <a:t>CustomerService</a:t>
            </a:r>
            <a:r>
              <a:rPr lang="en-US" dirty="0" smtClean="0"/>
              <a:t> due to registration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589745" y="3715248"/>
            <a:ext cx="396044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550186" y="3715248"/>
            <a:ext cx="151216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/>
          <p:cNvCxnSpPr/>
          <p:nvPr/>
        </p:nvCxnSpPr>
        <p:spPr>
          <a:xfrm rot="5400000" flipH="1" flipV="1">
            <a:off x="1703540" y="3108963"/>
            <a:ext cx="780522" cy="432048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/>
          <p:nvPr/>
        </p:nvCxnSpPr>
        <p:spPr>
          <a:xfrm rot="16200000" flipH="1">
            <a:off x="6472845" y="3269755"/>
            <a:ext cx="746969" cy="144016"/>
          </a:xfrm>
          <a:prstGeom prst="bentConnector3">
            <a:avLst>
              <a:gd name="adj1" fmla="val 414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182033" y="3103148"/>
            <a:ext cx="576064" cy="349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971599" y="1624479"/>
            <a:ext cx="177027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3346791" y="1979136"/>
            <a:ext cx="1670484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New instance </a:t>
            </a:r>
            <a:r>
              <a:rPr lang="en-US" dirty="0" smtClean="0"/>
              <a:t>every time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971599" y="2124889"/>
            <a:ext cx="2130314" cy="2466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3130767" y="2475603"/>
            <a:ext cx="1987370" cy="612648"/>
          </a:xfrm>
          <a:prstGeom prst="borderCallout1">
            <a:avLst>
              <a:gd name="adj1" fmla="val 18750"/>
              <a:gd name="adj2" fmla="val -8333"/>
              <a:gd name="adj3" fmla="val -16065"/>
              <a:gd name="adj4" fmla="val -501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single instance every time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57200" y="9407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Usually just used to receive dependency injected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79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/>
              <a:t>Init</a:t>
            </a:r>
            <a:r>
              <a:rPr lang="en-US" sz="4000" dirty="0" smtClean="0"/>
              <a:t> – Passing parameters (part 1)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Init</a:t>
            </a:r>
            <a:r>
              <a:rPr lang="en-US" dirty="0"/>
              <a:t> method designed for view model to receive parameters from </a:t>
            </a:r>
            <a:r>
              <a:rPr lang="en-US" dirty="0" smtClean="0"/>
              <a:t>sender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Pass array of values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0591" y="2335585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ShowViewModel</a:t>
            </a:r>
            <a:r>
              <a:rPr lang="en-US" sz="1600" dirty="0" smtClean="0"/>
              <a:t>(</a:t>
            </a:r>
            <a:r>
              <a:rPr lang="en-US" sz="1600" dirty="0" err="1" smtClean="0"/>
              <a:t>typeof</a:t>
            </a:r>
            <a:r>
              <a:rPr lang="en-US" sz="1600" dirty="0" smtClean="0"/>
              <a:t>(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), new { </a:t>
            </a:r>
            <a:r>
              <a:rPr lang="en-US" sz="1600" dirty="0" err="1" smtClean="0"/>
              <a:t>customerId</a:t>
            </a:r>
            <a:r>
              <a:rPr lang="en-US" sz="1600" dirty="0"/>
              <a:t> = </a:t>
            </a:r>
            <a:r>
              <a:rPr lang="en-US" sz="1600" dirty="0" smtClean="0"/>
              <a:t>”123” </a:t>
            </a:r>
            <a:r>
              <a:rPr lang="en-US" sz="1600" dirty="0"/>
              <a:t> </a:t>
            </a:r>
            <a:r>
              <a:rPr lang="en-US" sz="1600" dirty="0" smtClean="0"/>
              <a:t>});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885419" y="3397219"/>
            <a:ext cx="7362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public void </a:t>
            </a:r>
            <a:r>
              <a:rPr lang="en-US" sz="1600" dirty="0" err="1" smtClean="0"/>
              <a:t>Init</a:t>
            </a:r>
            <a:r>
              <a:rPr lang="en-US" sz="1600" dirty="0" smtClean="0"/>
              <a:t>(string </a:t>
            </a:r>
            <a:r>
              <a:rPr lang="en-US" sz="1600" dirty="0" err="1" smtClean="0"/>
              <a:t>customerId</a:t>
            </a:r>
            <a:r>
              <a:rPr lang="en-US" sz="1600" dirty="0" smtClean="0"/>
              <a:t>)</a:t>
            </a:r>
            <a:r>
              <a:rPr lang="en-US" sz="1600" dirty="0"/>
              <a:t> </a:t>
            </a:r>
            <a:r>
              <a:rPr lang="en-US" sz="1600" dirty="0" smtClean="0"/>
              <a:t>{ }</a:t>
            </a:r>
          </a:p>
        </p:txBody>
      </p:sp>
      <p:sp>
        <p:nvSpPr>
          <p:cNvPr id="8" name="Rectangle 7"/>
          <p:cNvSpPr/>
          <p:nvPr/>
        </p:nvSpPr>
        <p:spPr>
          <a:xfrm>
            <a:off x="6084168" y="2394134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838636" y="3445779"/>
            <a:ext cx="1080120" cy="241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2028" y="2778702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this style parameter names / types must match – tied by convention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588224" y="2635567"/>
            <a:ext cx="0" cy="1431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47864" y="3290765"/>
            <a:ext cx="0" cy="18019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17708" y="3836370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Can send values or simple serializable objects, nothing passed by </a:t>
            </a:r>
            <a:r>
              <a:rPr lang="en-US" dirty="0" smtClean="0"/>
              <a:t>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5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Init</a:t>
            </a:r>
            <a:r>
              <a:rPr lang="en-US" sz="4000" dirty="0"/>
              <a:t> – Passing parameters (part </a:t>
            </a:r>
            <a:r>
              <a:rPr lang="en-US" sz="4000" dirty="0" smtClean="0"/>
              <a:t>2)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Other option involves sending </a:t>
            </a:r>
            <a:r>
              <a:rPr lang="en-US" dirty="0" err="1" smtClean="0"/>
              <a:t>MvxBundle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80138" y="1738372"/>
            <a:ext cx="7362818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var</a:t>
            </a:r>
            <a:r>
              <a:rPr lang="en-US" sz="1600" dirty="0"/>
              <a:t> bundle = new </a:t>
            </a:r>
            <a:r>
              <a:rPr lang="en-US" sz="1600" dirty="0" err="1"/>
              <a:t>MvxBundle</a:t>
            </a:r>
            <a:r>
              <a:rPr lang="en-US" sz="1600" dirty="0"/>
              <a:t>();</a:t>
            </a:r>
            <a:br>
              <a:rPr lang="en-US" sz="1600" dirty="0"/>
            </a:br>
            <a:r>
              <a:rPr lang="en-US" sz="1600" dirty="0" err="1" smtClean="0"/>
              <a:t>bundle.Write</a:t>
            </a:r>
            <a:r>
              <a:rPr lang="en-US" sz="1600" dirty="0" smtClean="0"/>
              <a:t>(new</a:t>
            </a:r>
            <a:r>
              <a:rPr lang="en-US" sz="1600" dirty="0"/>
              <a:t> </a:t>
            </a:r>
            <a:r>
              <a:rPr lang="en-US" sz="1600" dirty="0" smtClean="0"/>
              <a:t>Dictionary&lt;string</a:t>
            </a:r>
            <a:r>
              <a:rPr lang="en-US" sz="1600" dirty="0"/>
              <a:t>, string&gt;() { { "</a:t>
            </a:r>
            <a:r>
              <a:rPr lang="en-US" sz="1600" dirty="0" err="1"/>
              <a:t>customerId</a:t>
            </a:r>
            <a:r>
              <a:rPr lang="en-US" sz="1600" dirty="0"/>
              <a:t>", "1234" }});</a:t>
            </a:r>
            <a:br>
              <a:rPr lang="en-US" sz="1600" dirty="0"/>
            </a:br>
            <a:r>
              <a:rPr lang="en-US" sz="1600" dirty="0" err="1" smtClean="0"/>
              <a:t>ShowViewModel</a:t>
            </a:r>
            <a:r>
              <a:rPr lang="en-US" sz="1600" dirty="0" smtClean="0"/>
              <a:t>&lt;</a:t>
            </a:r>
            <a:r>
              <a:rPr lang="en-US" sz="1600" dirty="0" err="1" smtClean="0"/>
              <a:t>EditCustomerViewModel</a:t>
            </a:r>
            <a:r>
              <a:rPr lang="en-US" sz="1600" dirty="0"/>
              <a:t>&gt;(bundle);</a:t>
            </a:r>
          </a:p>
        </p:txBody>
      </p:sp>
      <p:sp>
        <p:nvSpPr>
          <p:cNvPr id="9" name="Rectangle 8"/>
          <p:cNvSpPr/>
          <p:nvPr/>
        </p:nvSpPr>
        <p:spPr>
          <a:xfrm>
            <a:off x="446747" y="2716739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Bundle serialized sent to new view model and </a:t>
            </a:r>
            <a:r>
              <a:rPr lang="en-US" dirty="0" err="1" smtClean="0"/>
              <a:t>unserialized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80138" y="3382029"/>
            <a:ext cx="7362818" cy="132343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protected</a:t>
            </a:r>
            <a:r>
              <a:rPr lang="en-US" sz="1600" dirty="0"/>
              <a:t> override void </a:t>
            </a:r>
            <a:r>
              <a:rPr lang="en-US" sz="1600" dirty="0" err="1"/>
              <a:t>InitFromBundle</a:t>
            </a:r>
            <a:r>
              <a:rPr lang="en-US" sz="1600" dirty="0"/>
              <a:t>(</a:t>
            </a:r>
            <a:r>
              <a:rPr lang="en-US" sz="1600" dirty="0" err="1"/>
              <a:t>IMvxBundle</a:t>
            </a:r>
            <a:r>
              <a:rPr lang="en-US" sz="1600" dirty="0"/>
              <a:t> parameters)</a:t>
            </a:r>
            <a:br>
              <a:rPr lang="en-US" sz="1600" dirty="0"/>
            </a:br>
            <a:r>
              <a:rPr lang="en-US" sz="1600" dirty="0" smtClean="0"/>
              <a:t>{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smtClean="0"/>
              <a:t>string</a:t>
            </a:r>
            <a:r>
              <a:rPr lang="en-US" sz="1600" dirty="0"/>
              <a:t> </a:t>
            </a:r>
            <a:r>
              <a:rPr lang="en-US" sz="1600" dirty="0" err="1"/>
              <a:t>custId</a:t>
            </a:r>
            <a:r>
              <a:rPr lang="en-US" sz="1600" dirty="0"/>
              <a:t>;</a:t>
            </a:r>
            <a:br>
              <a:rPr lang="en-US" sz="1600" dirty="0"/>
            </a:br>
            <a:r>
              <a:rPr lang="en-US" sz="1600" dirty="0"/>
              <a:t>    </a:t>
            </a:r>
            <a:r>
              <a:rPr lang="en-US" sz="1600" dirty="0" err="1" smtClean="0"/>
              <a:t>parameters.Data.TryGetValue</a:t>
            </a:r>
            <a:r>
              <a:rPr lang="en-US" sz="1600" dirty="0"/>
              <a:t>("</a:t>
            </a:r>
            <a:r>
              <a:rPr lang="en-US" sz="1600" dirty="0" err="1"/>
              <a:t>customerId</a:t>
            </a:r>
            <a:r>
              <a:rPr lang="en-US" sz="1600" dirty="0"/>
              <a:t>", out </a:t>
            </a:r>
            <a:r>
              <a:rPr lang="en-US" sz="1600" dirty="0" err="1"/>
              <a:t>custId</a:t>
            </a:r>
            <a:r>
              <a:rPr lang="en-US" sz="1600" dirty="0"/>
              <a:t>);</a:t>
            </a:r>
            <a:br>
              <a:rPr lang="en-US" sz="1600" dirty="0"/>
            </a:br>
            <a:r>
              <a:rPr lang="en-US" sz="1600" dirty="0" smtClean="0"/>
              <a:t>}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923928" y="4169945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220072" y="2039540"/>
            <a:ext cx="129614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716016" y="3234659"/>
            <a:ext cx="0" cy="9352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40152" y="2324020"/>
            <a:ext cx="0" cy="39271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76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Start method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Last of the lifecycle methods to be called in creating / restoring a view model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Normally used for loading of information from local / remote storage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Can be made </a:t>
            </a:r>
            <a:r>
              <a:rPr lang="en-US" dirty="0" err="1" smtClean="0"/>
              <a:t>async</a:t>
            </a:r>
            <a:r>
              <a:rPr lang="en-US" dirty="0" smtClean="0"/>
              <a:t>, but will not itself be awaited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58052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1400" dirty="0" smtClean="0"/>
              <a:t>public</a:t>
            </a:r>
            <a:r>
              <a:rPr lang="pl-PL" sz="1400" dirty="0"/>
              <a:t> </a:t>
            </a:r>
            <a:r>
              <a:rPr lang="pl-PL" sz="1400" dirty="0" err="1"/>
              <a:t>async</a:t>
            </a:r>
            <a:r>
              <a:rPr lang="pl-PL" sz="1400" dirty="0"/>
              <a:t> </a:t>
            </a:r>
            <a:r>
              <a:rPr lang="pl-PL" sz="1400" dirty="0" err="1"/>
              <a:t>override</a:t>
            </a:r>
            <a:r>
              <a:rPr lang="pl-PL" sz="1400" dirty="0"/>
              <a:t> </a:t>
            </a:r>
            <a:r>
              <a:rPr lang="pl-PL" sz="1400" dirty="0" err="1"/>
              <a:t>void</a:t>
            </a:r>
            <a:r>
              <a:rPr lang="pl-PL" sz="1400" dirty="0"/>
              <a:t> Start()</a:t>
            </a:r>
            <a:br>
              <a:rPr lang="pl-PL" sz="1400" dirty="0"/>
            </a:b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base.Start</a:t>
            </a:r>
            <a:r>
              <a:rPr lang="pl-PL" sz="1400" dirty="0" smtClean="0"/>
              <a:t>();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</a:t>
            </a:r>
            <a:r>
              <a:rPr lang="pl-PL" sz="1400" dirty="0" err="1" smtClean="0"/>
              <a:t>if</a:t>
            </a:r>
            <a:r>
              <a:rPr lang="pl-PL" sz="1400" dirty="0"/>
              <a:t> (_</a:t>
            </a:r>
            <a:r>
              <a:rPr lang="pl-PL" sz="1400" dirty="0" err="1"/>
              <a:t>customerId</a:t>
            </a:r>
            <a:r>
              <a:rPr lang="pl-PL" sz="1400" dirty="0"/>
              <a:t> == </a:t>
            </a:r>
            <a:r>
              <a:rPr lang="pl-PL" sz="1400" dirty="0" err="1"/>
              <a:t>Guid.Empty</a:t>
            </a:r>
            <a:r>
              <a:rPr lang="pl-PL" sz="1400" dirty="0" smtClean="0"/>
              <a:t>)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customerService.CreateNewCustomerAsync</a:t>
            </a:r>
            <a:r>
              <a:rPr lang="pl-PL" sz="1400" dirty="0" smtClean="0"/>
              <a:t>(); </a:t>
            </a:r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r>
              <a:rPr lang="pl-PL" sz="1400" dirty="0"/>
              <a:t> </a:t>
            </a:r>
            <a:r>
              <a:rPr lang="pl-PL" sz="1400" dirty="0" err="1" smtClean="0"/>
              <a:t>else</a:t>
            </a:r>
            <a:r>
              <a:rPr lang="pl-PL" sz="1400" dirty="0"/>
              <a:t> </a:t>
            </a:r>
            <a:r>
              <a:rPr lang="pl-PL" sz="1400" dirty="0" smtClean="0"/>
              <a:t>{</a:t>
            </a:r>
            <a:r>
              <a:rPr lang="pl-PL" sz="1400" dirty="0"/>
              <a:t/>
            </a:r>
            <a:br>
              <a:rPr lang="pl-PL" sz="1400" dirty="0"/>
            </a:br>
            <a:r>
              <a:rPr lang="pl-PL" sz="1400" dirty="0"/>
              <a:t>        </a:t>
            </a:r>
            <a:r>
              <a:rPr lang="pl-PL" sz="1400" dirty="0" err="1" smtClean="0"/>
              <a:t>Customer</a:t>
            </a:r>
            <a:r>
              <a:rPr lang="pl-PL" sz="1400" dirty="0"/>
              <a:t> = </a:t>
            </a:r>
            <a:r>
              <a:rPr lang="pl-PL" sz="1400" dirty="0" err="1"/>
              <a:t>await</a:t>
            </a:r>
            <a:r>
              <a:rPr lang="pl-PL" sz="1400" dirty="0"/>
              <a:t> _</a:t>
            </a:r>
            <a:r>
              <a:rPr lang="pl-PL" sz="1400" dirty="0" err="1"/>
              <a:t>customerService.GetCustomerByIdAsync</a:t>
            </a:r>
            <a:r>
              <a:rPr lang="pl-PL" sz="1400" dirty="0"/>
              <a:t>(_</a:t>
            </a:r>
            <a:r>
              <a:rPr lang="pl-PL" sz="1400" dirty="0" err="1"/>
              <a:t>customerId</a:t>
            </a:r>
            <a:r>
              <a:rPr lang="pl-PL" sz="1400" dirty="0" smtClean="0"/>
              <a:t>);</a:t>
            </a:r>
            <a:endParaRPr lang="pl-PL" sz="1400" dirty="0"/>
          </a:p>
          <a:p>
            <a:r>
              <a:rPr lang="pl-PL" sz="1400" dirty="0"/>
              <a:t> </a:t>
            </a:r>
            <a:r>
              <a:rPr lang="pl-PL" sz="1400" dirty="0" smtClean="0"/>
              <a:t>   }</a:t>
            </a:r>
            <a:endParaRPr lang="pl-PL" sz="1400" dirty="0"/>
          </a:p>
          <a:p>
            <a:r>
              <a:rPr lang="pl-PL" sz="1400" dirty="0" smtClean="0"/>
              <a:t>}</a:t>
            </a:r>
            <a:endParaRPr lang="en-US" sz="14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1475656" y="2954102"/>
            <a:ext cx="50405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39752" y="3831474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339752" y="4243295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131840" y="1773385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 uses </a:t>
            </a:r>
            <a:r>
              <a:rPr lang="en-US" dirty="0" err="1" smtClean="0"/>
              <a:t>async</a:t>
            </a:r>
            <a:r>
              <a:rPr lang="en-US" dirty="0" smtClean="0"/>
              <a:t> / await but is not a Task returning method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27785" y="2981751"/>
            <a:ext cx="432048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771799" y="383147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71798" y="4243294"/>
            <a:ext cx="144916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4869032" y="2614182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customerService</a:t>
            </a:r>
            <a:r>
              <a:rPr lang="en-US" dirty="0" smtClean="0"/>
              <a:t> injected in the constructor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322637" y="3616598"/>
            <a:ext cx="10891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228185" y="424329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6623404" y="2285810"/>
            <a:ext cx="2088232" cy="1080120"/>
          </a:xfrm>
          <a:prstGeom prst="borderCallout1">
            <a:avLst>
              <a:gd name="adj1" fmla="val 18750"/>
              <a:gd name="adj2" fmla="val -8333"/>
              <a:gd name="adj3" fmla="val 180326"/>
              <a:gd name="adj4" fmla="val -166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_</a:t>
            </a:r>
            <a:r>
              <a:rPr lang="en-US" dirty="0" err="1" smtClean="0"/>
              <a:t>customerId</a:t>
            </a:r>
            <a:r>
              <a:rPr lang="en-US" dirty="0" smtClean="0"/>
              <a:t> sent as a parameter to the </a:t>
            </a:r>
            <a:r>
              <a:rPr lang="en-US" dirty="0" err="1" smtClean="0"/>
              <a:t>Init</a:t>
            </a:r>
            <a:r>
              <a:rPr lang="en-US" dirty="0" smtClean="0"/>
              <a:t>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8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2" animBg="1"/>
      <p:bldP spid="13" grpId="3" animBg="1"/>
      <p:bldP spid="14" grpId="0" animBg="1"/>
      <p:bldP spid="14" grpId="1" animBg="1"/>
      <p:bldP spid="15" grpId="1" animBg="1"/>
      <p:bldP spid="15" grpId="2" animBg="1"/>
      <p:bldP spid="16" grpId="1" animBg="1"/>
      <p:bldP spid="16" grpId="2" animBg="1"/>
      <p:bldP spid="17" grpId="0" animBg="1"/>
      <p:bldP spid="17" grpId="1" animBg="1"/>
      <p:bldP spid="18" grpId="0" animBg="1"/>
      <p:bldP spid="19" grpId="0" animBg="1"/>
      <p:bldP spid="20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Tombstoning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Only happens on certain OSes like Android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 memory values can be saved to local storage and reconstituted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Don’t forget system wide (static) variables may need handling as well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80548" y="2925860"/>
            <a:ext cx="7362818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SaveStateToBundle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bundle</a:t>
            </a:r>
            <a:r>
              <a:rPr lang="en-US" sz="1400" dirty="0" smtClean="0"/>
              <a:t>) {</a:t>
            </a:r>
          </a:p>
          <a:p>
            <a:r>
              <a:rPr lang="en-US" sz="1400" dirty="0"/>
              <a:t>     </a:t>
            </a:r>
            <a:r>
              <a:rPr lang="en-US" sz="1400" dirty="0" err="1" smtClean="0"/>
              <a:t>base.SaveStateToBundle</a:t>
            </a:r>
            <a:r>
              <a:rPr lang="en-US" sz="1400" dirty="0" smtClean="0"/>
              <a:t>(bundle</a:t>
            </a:r>
            <a:r>
              <a:rPr lang="en-US" sz="1400" dirty="0"/>
              <a:t>);</a:t>
            </a:r>
            <a:endParaRPr lang="en-US" sz="1400" dirty="0" smtClean="0"/>
          </a:p>
          <a:p>
            <a:r>
              <a:rPr lang="en-US" sz="1400" dirty="0" smtClean="0"/>
              <a:t>     </a:t>
            </a:r>
            <a:r>
              <a:rPr lang="en-US" sz="1400" dirty="0" err="1" smtClean="0"/>
              <a:t>bundle.Write</a:t>
            </a:r>
            <a:r>
              <a:rPr lang="en-US" sz="1400" dirty="0" smtClean="0"/>
              <a:t>(new</a:t>
            </a:r>
            <a:r>
              <a:rPr lang="en-US" sz="1400" dirty="0"/>
              <a:t> </a:t>
            </a:r>
            <a:r>
              <a:rPr lang="en-US" sz="1400" dirty="0" smtClean="0"/>
              <a:t>Dictionary&lt;string</a:t>
            </a:r>
            <a:r>
              <a:rPr lang="en-US" sz="1400" dirty="0"/>
              <a:t>, string</a:t>
            </a:r>
            <a:r>
              <a:rPr lang="en-US" sz="1400" dirty="0" smtClean="0"/>
              <a:t>&gt;()</a:t>
            </a:r>
            <a:r>
              <a:rPr lang="en-US" sz="1400" dirty="0"/>
              <a:t> { { "</a:t>
            </a:r>
            <a:r>
              <a:rPr lang="en-US" sz="1400" dirty="0" err="1"/>
              <a:t>customerId</a:t>
            </a:r>
            <a:r>
              <a:rPr lang="en-US" sz="1400" dirty="0"/>
              <a:t>", _</a:t>
            </a:r>
            <a:r>
              <a:rPr lang="en-US" sz="1400" dirty="0" err="1" smtClean="0"/>
              <a:t>customerId</a:t>
            </a:r>
            <a:r>
              <a:rPr lang="en-US" sz="1400" dirty="0"/>
              <a:t> } </a:t>
            </a:r>
            <a:r>
              <a:rPr lang="en-US" sz="1400" dirty="0" smtClean="0"/>
              <a:t>});</a:t>
            </a:r>
            <a:endParaRPr lang="en-US" sz="1400" dirty="0"/>
          </a:p>
          <a:p>
            <a:r>
              <a:rPr lang="en-US" sz="1400" dirty="0" smtClean="0"/>
              <a:t>}</a:t>
            </a:r>
          </a:p>
          <a:p>
            <a:endParaRPr lang="en-US" sz="1400" dirty="0"/>
          </a:p>
          <a:p>
            <a:r>
              <a:rPr lang="en-US" sz="1400" dirty="0" smtClean="0"/>
              <a:t>protected</a:t>
            </a:r>
            <a:r>
              <a:rPr lang="en-US" sz="1400" dirty="0"/>
              <a:t> override void </a:t>
            </a:r>
            <a:r>
              <a:rPr lang="en-US" sz="1400" dirty="0" err="1"/>
              <a:t>ReloadFromBundle</a:t>
            </a:r>
            <a:r>
              <a:rPr lang="en-US" sz="1400" dirty="0"/>
              <a:t>(</a:t>
            </a:r>
            <a:r>
              <a:rPr lang="en-US" sz="1400" dirty="0" err="1"/>
              <a:t>IMvxBundle</a:t>
            </a:r>
            <a:r>
              <a:rPr lang="en-US" sz="1400" dirty="0"/>
              <a:t> state</a:t>
            </a:r>
            <a:r>
              <a:rPr lang="en-US" sz="1400" dirty="0" smtClean="0"/>
              <a:t>)</a:t>
            </a:r>
            <a:r>
              <a:rPr lang="en-US" sz="1400" dirty="0"/>
              <a:t> </a:t>
            </a:r>
            <a:r>
              <a:rPr lang="en-US" sz="1400" dirty="0" smtClean="0"/>
              <a:t>{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base.ReloadFromBundle</a:t>
            </a:r>
            <a:r>
              <a:rPr lang="en-US" sz="1400" dirty="0" smtClean="0"/>
              <a:t>(state);</a:t>
            </a:r>
            <a:br>
              <a:rPr lang="en-US" sz="1400" dirty="0" smtClean="0"/>
            </a:br>
            <a:r>
              <a:rPr lang="en-US" sz="1400" dirty="0"/>
              <a:t>    </a:t>
            </a:r>
            <a:r>
              <a:rPr lang="en-US" sz="1400" dirty="0" err="1" smtClean="0"/>
              <a:t>parameters.Data.TryGetValue</a:t>
            </a:r>
            <a:r>
              <a:rPr lang="en-US" sz="1400" dirty="0"/>
              <a:t>("</a:t>
            </a:r>
            <a:r>
              <a:rPr lang="en-US" sz="1400" dirty="0" err="1"/>
              <a:t>customerId</a:t>
            </a:r>
            <a:r>
              <a:rPr lang="en-US" sz="1400" dirty="0"/>
              <a:t>", out </a:t>
            </a:r>
            <a:r>
              <a:rPr lang="en-US" sz="1400" dirty="0" smtClean="0"/>
              <a:t>_</a:t>
            </a:r>
            <a:r>
              <a:rPr lang="en-US" sz="1400" dirty="0" err="1" smtClean="0"/>
              <a:t>customerId</a:t>
            </a:r>
            <a:r>
              <a:rPr lang="en-US" sz="1400" dirty="0" smtClean="0"/>
              <a:t>);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001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Core functionality to tie UI controls to underlying view models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 properties on controls to properties view models or sub objects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models use </a:t>
            </a:r>
            <a:r>
              <a:rPr lang="en-US" dirty="0" err="1" smtClean="0"/>
              <a:t>INotifyPropertyChanged</a:t>
            </a:r>
            <a:r>
              <a:rPr lang="en-US" dirty="0" smtClean="0"/>
              <a:t> interface to announce changes in values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71600" y="1831124"/>
            <a:ext cx="100811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3131840" y="1063229"/>
            <a:ext cx="2088232" cy="644425"/>
          </a:xfrm>
          <a:prstGeom prst="borderCallout1">
            <a:avLst>
              <a:gd name="adj1" fmla="val 18750"/>
              <a:gd name="adj2" fmla="val -8333"/>
              <a:gd name="adj3" fmla="val 115206"/>
              <a:gd name="adj4" fmla="val -646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This bit is important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syntax essentially the same on all platforms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Several different binding syntax formats supported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Most controls have a default property that the binding expects to bind 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356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Binding Considerations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Control and property binding tied to in UI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View Model property binding tied to on other side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Binding Direction: One-Way, One-Way-To-Source, Two-Way, One-Time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199" y="2954102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conversion: does the value need to be re-shaped for the UI?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821955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Fallback value: value to be displayed if the view model value is not available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58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Fluent Databinding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Data Binding created in code, in a view controller or activity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67544" y="1684903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On iOS </a:t>
            </a:r>
            <a:r>
              <a:rPr lang="en-US" dirty="0" err="1" smtClean="0"/>
              <a:t>DelayBind</a:t>
            </a:r>
            <a:r>
              <a:rPr lang="en-US" dirty="0" smtClean="0"/>
              <a:t> can be used to instantiate binding before view model is loaded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Full Syntax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22302" y="2902506"/>
            <a:ext cx="7362818" cy="13849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this.DelayBind</a:t>
            </a:r>
            <a:r>
              <a:rPr lang="en-US" sz="1400" dirty="0"/>
              <a:t>(() =&gt; {</a:t>
            </a:r>
            <a:br>
              <a:rPr lang="en-US" sz="1400" dirty="0"/>
            </a:br>
            <a:r>
              <a:rPr lang="en-US" sz="1400" dirty="0"/>
              <a:t>    </a:t>
            </a:r>
            <a:r>
              <a:rPr lang="en-US" sz="1400" dirty="0" err="1" smtClean="0"/>
              <a:t>this.CreateBinding</a:t>
            </a:r>
            <a:r>
              <a:rPr lang="en-US" sz="1400" dirty="0" smtClean="0"/>
              <a:t>(</a:t>
            </a:r>
            <a:r>
              <a:rPr lang="en-US" sz="1400" dirty="0" err="1"/>
              <a:t>c</a:t>
            </a:r>
            <a:r>
              <a:rPr lang="en-US" sz="1400" dirty="0" err="1" smtClean="0"/>
              <a:t>ontrolReference</a:t>
            </a:r>
            <a:r>
              <a:rPr lang="en-US" sz="1400" dirty="0" smtClean="0"/>
              <a:t>).</a:t>
            </a:r>
            <a:r>
              <a:rPr lang="en-US" sz="1400" dirty="0"/>
              <a:t>For(t =&gt; </a:t>
            </a:r>
            <a:r>
              <a:rPr lang="en-US" sz="1400" dirty="0" err="1" smtClean="0"/>
              <a:t>t.PropertyName</a:t>
            </a:r>
            <a:r>
              <a:rPr lang="en-US" sz="1400" dirty="0" smtClean="0"/>
              <a:t>)  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.</a:t>
            </a:r>
            <a:r>
              <a:rPr lang="en-US" sz="1400" dirty="0"/>
              <a:t>To&lt;</a:t>
            </a:r>
            <a:r>
              <a:rPr lang="en-US" sz="1400" dirty="0" err="1"/>
              <a:t>EditCustomerViewModel</a:t>
            </a:r>
            <a:r>
              <a:rPr lang="en-US" sz="1400" dirty="0"/>
              <a:t>&gt;(</a:t>
            </a:r>
            <a:r>
              <a:rPr lang="en-US" sz="1400" dirty="0" err="1"/>
              <a:t>vm</a:t>
            </a:r>
            <a:r>
              <a:rPr lang="en-US" sz="1400" dirty="0"/>
              <a:t> =&gt; </a:t>
            </a:r>
            <a:r>
              <a:rPr lang="en-US" sz="1400" dirty="0" err="1" smtClean="0"/>
              <a:t>vm.CustomerName</a:t>
            </a:r>
            <a:r>
              <a:rPr lang="en-US" sz="1400" dirty="0" smtClean="0"/>
              <a:t>)</a:t>
            </a:r>
          </a:p>
          <a:p>
            <a:r>
              <a:rPr lang="en-US" sz="1400" dirty="0" smtClean="0"/>
              <a:t>        .</a:t>
            </a:r>
            <a:r>
              <a:rPr lang="en-US" sz="1400" dirty="0" err="1"/>
              <a:t>WithConversion</a:t>
            </a:r>
            <a:r>
              <a:rPr lang="en-US" sz="1400" dirty="0" smtClean="0"/>
              <a:t>(”</a:t>
            </a:r>
            <a:r>
              <a:rPr lang="en-US" sz="1400" dirty="0" err="1" smtClean="0"/>
              <a:t>TruncateText</a:t>
            </a:r>
            <a:r>
              <a:rPr lang="en-US" sz="1400" dirty="0" smtClean="0"/>
              <a:t>",</a:t>
            </a:r>
            <a:r>
              <a:rPr lang="en-US" sz="1400" dirty="0"/>
              <a:t> </a:t>
            </a:r>
            <a:r>
              <a:rPr lang="en-US" sz="1400" dirty="0" smtClean="0"/>
              <a:t>25).</a:t>
            </a:r>
            <a:r>
              <a:rPr lang="en-US" sz="1400" dirty="0" err="1"/>
              <a:t>WithFallback</a:t>
            </a:r>
            <a:r>
              <a:rPr lang="en-US" sz="1400" dirty="0"/>
              <a:t>("default value").</a:t>
            </a:r>
            <a:r>
              <a:rPr lang="en-US" sz="1400" dirty="0" err="1"/>
              <a:t>TwoWay</a:t>
            </a:r>
            <a:r>
              <a:rPr lang="en-US" sz="1400" dirty="0" smtClean="0"/>
              <a:t>()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 .</a:t>
            </a:r>
            <a:r>
              <a:rPr lang="en-US" sz="1400" dirty="0"/>
              <a:t>Apply();</a:t>
            </a:r>
            <a:br>
              <a:rPr lang="en-US" sz="1400" dirty="0"/>
            </a:br>
            <a:r>
              <a:rPr lang="en-US" sz="1400" dirty="0" smtClean="0"/>
              <a:t>});</a:t>
            </a:r>
          </a:p>
        </p:txBody>
      </p:sp>
      <p:sp>
        <p:nvSpPr>
          <p:cNvPr id="8" name="Rectangle 7"/>
          <p:cNvSpPr/>
          <p:nvPr/>
        </p:nvSpPr>
        <p:spPr>
          <a:xfrm>
            <a:off x="1301386" y="2911920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3533634" y="1731203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</a:t>
            </a:r>
            <a:r>
              <a:rPr lang="en-US" smtClean="0"/>
              <a:t>loads before </a:t>
            </a:r>
            <a:r>
              <a:rPr lang="en-US" dirty="0" smtClean="0"/>
              <a:t>view model exists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605914" y="3125395"/>
            <a:ext cx="157579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4633709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 variable that references the control / view on the UI to bind to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154550" y="3113539"/>
            <a:ext cx="2043379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6064193" y="1931406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Optional property name to bind to on the control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389551" y="3313742"/>
            <a:ext cx="246564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3299194" y="2449325"/>
            <a:ext cx="2520280" cy="762403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 of </a:t>
            </a:r>
            <a:r>
              <a:rPr lang="en-US" smtClean="0"/>
              <a:t>view model you are binding to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3766443" y="3313742"/>
            <a:ext cx="2287471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/>
          <p:cNvSpPr/>
          <p:nvPr/>
        </p:nvSpPr>
        <p:spPr>
          <a:xfrm>
            <a:off x="5676086" y="2402423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name of the property on the view model </a:t>
            </a:r>
            <a:r>
              <a:rPr lang="en-US" smtClean="0"/>
              <a:t>to bind to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384413" y="3555176"/>
            <a:ext cx="135713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1 21"/>
          <p:cNvSpPr/>
          <p:nvPr/>
        </p:nvSpPr>
        <p:spPr>
          <a:xfrm>
            <a:off x="3294055" y="2643857"/>
            <a:ext cx="2520280" cy="809305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value needs to be converted to be bound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2766442" y="3530906"/>
            <a:ext cx="119924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ine Callout 1 23"/>
          <p:cNvSpPr/>
          <p:nvPr/>
        </p:nvSpPr>
        <p:spPr>
          <a:xfrm>
            <a:off x="4676083" y="1954577"/>
            <a:ext cx="3394055" cy="1474316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 of value converter, by convention this will look for a </a:t>
            </a:r>
            <a:r>
              <a:rPr lang="en-US" smtClean="0"/>
              <a:t>class named </a:t>
            </a:r>
            <a:r>
              <a:rPr lang="en-US" dirty="0" err="1" smtClean="0"/>
              <a:t>TruncateTextValueConverter</a:t>
            </a:r>
            <a:r>
              <a:rPr lang="en-US" dirty="0" smtClean="0"/>
              <a:t> or </a:t>
            </a:r>
            <a:r>
              <a:rPr lang="en-US" dirty="0" err="1" smtClean="0"/>
              <a:t>TruncateTextConverter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3919199" y="3530906"/>
            <a:ext cx="403247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ine Callout 1 25"/>
          <p:cNvSpPr/>
          <p:nvPr/>
        </p:nvSpPr>
        <p:spPr>
          <a:xfrm>
            <a:off x="5189713" y="2552673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17459"/>
              <a:gd name="adj4" fmla="val -410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 single value to send to the value converter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330628" y="3521946"/>
            <a:ext cx="229935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ine Callout 1 27"/>
          <p:cNvSpPr/>
          <p:nvPr/>
        </p:nvSpPr>
        <p:spPr>
          <a:xfrm>
            <a:off x="5601142" y="2543713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17459"/>
              <a:gd name="adj4" fmla="val -410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show if view model is not available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526302" y="3521946"/>
            <a:ext cx="8957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Line Callout 1 29"/>
          <p:cNvSpPr/>
          <p:nvPr/>
        </p:nvSpPr>
        <p:spPr>
          <a:xfrm>
            <a:off x="6615119" y="2267992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5555"/>
              <a:gd name="adj4" fmla="val 55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Direction of binding, </a:t>
            </a:r>
            <a:r>
              <a:rPr lang="en-US" dirty="0" err="1" smtClean="0"/>
              <a:t>OneWay</a:t>
            </a:r>
            <a:r>
              <a:rPr lang="en-US" dirty="0" smtClean="0"/>
              <a:t>, </a:t>
            </a:r>
            <a:r>
              <a:rPr lang="en-US" dirty="0" err="1" smtClean="0"/>
              <a:t>TwoWay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399058" y="3800109"/>
            <a:ext cx="8957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ine Callout 1 31"/>
          <p:cNvSpPr/>
          <p:nvPr/>
        </p:nvSpPr>
        <p:spPr>
          <a:xfrm>
            <a:off x="2410888" y="2603835"/>
            <a:ext cx="2458654" cy="823937"/>
          </a:xfrm>
          <a:prstGeom prst="borderCallout1">
            <a:avLst>
              <a:gd name="adj1" fmla="val 18750"/>
              <a:gd name="adj2" fmla="val -8333"/>
              <a:gd name="adj3" fmla="val 142745"/>
              <a:gd name="adj4" fmla="val -222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Don’t forget this, activates binding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922302" y="4398876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</a:t>
            </a:r>
            <a:r>
              <a:rPr lang="en-US" sz="1600" dirty="0" err="1"/>
              <a:t>lblLastModifiedBy</a:t>
            </a:r>
            <a:r>
              <a:rPr lang="en-US" sz="1600" dirty="0"/>
              <a:t>).To&lt;</a:t>
            </a:r>
            <a:r>
              <a:rPr lang="en-US" sz="1600" dirty="0" err="1"/>
              <a:t>EditNoteViewModel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 smtClean="0"/>
              <a:t>vm.Note</a:t>
            </a:r>
            <a:r>
              <a:rPr lang="en-US" sz="1600" dirty="0" smtClean="0"/>
              <a:t>) .Apply</a:t>
            </a:r>
            <a:r>
              <a:rPr lang="en-US" sz="16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62378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2" animBg="1"/>
      <p:bldP spid="20" grpId="0" animBg="1"/>
      <p:bldP spid="20" grpId="2" animBg="1"/>
      <p:bldP spid="21" grpId="1" animBg="1"/>
      <p:bldP spid="21" grpId="2" animBg="1"/>
      <p:bldP spid="22" grpId="1" animBg="1"/>
      <p:bldP spid="22" grpId="2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Fluent Binding - 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can tie a control’s event to a property that returns an </a:t>
            </a:r>
            <a:r>
              <a:rPr lang="en-US" dirty="0" err="1" smtClean="0"/>
              <a:t>ICommand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Considers many controls to have a default event to bind to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73566" y="2367683"/>
            <a:ext cx="7362818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this.CreateBinding</a:t>
            </a:r>
            <a:r>
              <a:rPr lang="en-US" sz="1600" dirty="0"/>
              <a:t>(source).For(s =&gt; </a:t>
            </a:r>
            <a:r>
              <a:rPr lang="en-US" sz="1600" dirty="0" err="1"/>
              <a:t>s.SelectionChangedCommand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.To&lt;</a:t>
            </a:r>
            <a:r>
              <a:rPr lang="en-US" sz="1600" dirty="0" err="1" smtClean="0"/>
              <a:t>CustomerListViewModel</a:t>
            </a:r>
            <a:r>
              <a:rPr lang="en-US" sz="1600" dirty="0"/>
              <a:t>&gt;(</a:t>
            </a:r>
            <a:r>
              <a:rPr lang="en-US" sz="1600" dirty="0" err="1"/>
              <a:t>vm</a:t>
            </a:r>
            <a:r>
              <a:rPr lang="en-US" sz="1600" dirty="0"/>
              <a:t> =&gt; </a:t>
            </a:r>
            <a:r>
              <a:rPr lang="en-US" sz="1600" dirty="0" err="1"/>
              <a:t>vm.CustomerSelectedCommand</a:t>
            </a:r>
            <a:r>
              <a:rPr lang="en-US" sz="1600" dirty="0"/>
              <a:t>).Apply();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30758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When binding to list item selected event, list item bound to sent as parameter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47864" y="2367072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5580112" y="1186355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iOS allow binding associations to be made as view controller loads before view model exists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63888" y="2623161"/>
            <a:ext cx="381642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5796136" y="1442444"/>
            <a:ext cx="2520280" cy="801891"/>
          </a:xfrm>
          <a:prstGeom prst="borderCallout1">
            <a:avLst>
              <a:gd name="adj1" fmla="val 18750"/>
              <a:gd name="adj2" fmla="val -8333"/>
              <a:gd name="adj3" fmla="val 143634"/>
              <a:gd name="adj4" fmla="val -586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Property on view model that returns </a:t>
            </a:r>
            <a:r>
              <a:rPr lang="en-US" dirty="0" err="1"/>
              <a:t>I</a:t>
            </a:r>
            <a:r>
              <a:rPr lang="en-US" dirty="0" err="1" smtClean="0"/>
              <a:t>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29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717068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Application </a:t>
            </a:r>
            <a:r>
              <a:rPr lang="en-US" dirty="0" smtClean="0"/>
              <a:t>Startup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2335585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ViewModel</a:t>
            </a:r>
            <a:r>
              <a:rPr lang="en-US" dirty="0"/>
              <a:t> Lifecycle and Navigation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2954102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Basic Binding Concepts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3572619"/>
            <a:ext cx="4581296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Advanced Setup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1098551"/>
            <a:ext cx="4581296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</a:t>
            </a:r>
            <a:r>
              <a:rPr lang="en-US" dirty="0" smtClean="0"/>
              <a:t> Overview and </a:t>
            </a:r>
            <a:r>
              <a:rPr lang="en-US" dirty="0" err="1" smtClean="0"/>
              <a:t>MvvmCross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67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Value Converters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comes with many out of the box value converters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Value Converters can be cross platform or platform </a:t>
            </a:r>
            <a:r>
              <a:rPr lang="en-US" dirty="0" err="1" smtClean="0"/>
              <a:t>sepcific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0591" y="2931705"/>
            <a:ext cx="7362818" cy="212365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public</a:t>
            </a:r>
            <a:r>
              <a:rPr lang="en-US" sz="1200" dirty="0"/>
              <a:t> class </a:t>
            </a:r>
            <a:r>
              <a:rPr lang="en-US" sz="1200" dirty="0" err="1"/>
              <a:t>DateTimeValueConverter</a:t>
            </a:r>
            <a:r>
              <a:rPr lang="en-US" sz="1200" dirty="0"/>
              <a:t> : </a:t>
            </a:r>
            <a:r>
              <a:rPr lang="en-US" sz="1200" dirty="0" err="1"/>
              <a:t>MvxValueConverter</a:t>
            </a:r>
            <a:r>
              <a:rPr lang="en-US" sz="1200" dirty="0"/>
              <a:t>&lt;</a:t>
            </a:r>
            <a:r>
              <a:rPr lang="en-US" sz="1200" dirty="0" err="1"/>
              <a:t>DateTime</a:t>
            </a:r>
            <a:r>
              <a:rPr lang="en-US" sz="1200" dirty="0"/>
              <a:t>, string</a:t>
            </a:r>
            <a:r>
              <a:rPr lang="en-US" sz="1200" dirty="0" smtClean="0"/>
              <a:t>&gt;</a:t>
            </a:r>
            <a:r>
              <a:rPr lang="en-US" sz="1200" dirty="0"/>
              <a:t> </a:t>
            </a:r>
            <a:r>
              <a:rPr lang="en-US" sz="1200" dirty="0" smtClean="0"/>
              <a:t>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 </a:t>
            </a:r>
            <a:r>
              <a:rPr lang="en-US" sz="1200" dirty="0" smtClean="0"/>
              <a:t>   protected</a:t>
            </a:r>
            <a:r>
              <a:rPr lang="en-US" sz="1200" dirty="0"/>
              <a:t> override string Convert(</a:t>
            </a:r>
            <a:r>
              <a:rPr lang="en-US" sz="1200" dirty="0" err="1"/>
              <a:t>DateTime</a:t>
            </a:r>
            <a:r>
              <a:rPr lang="en-US" sz="1200" dirty="0"/>
              <a:t>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DateTimeConversions.FormatStandardDateTime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protected</a:t>
            </a:r>
            <a:r>
              <a:rPr lang="en-US" sz="1200" dirty="0"/>
              <a:t> override </a:t>
            </a:r>
            <a:r>
              <a:rPr lang="en-US" sz="1200" dirty="0" err="1"/>
              <a:t>DateTime</a:t>
            </a:r>
            <a:r>
              <a:rPr lang="en-US" sz="1200" dirty="0"/>
              <a:t> </a:t>
            </a:r>
            <a:r>
              <a:rPr lang="en-US" sz="1200" dirty="0" err="1"/>
              <a:t>ConvertBack</a:t>
            </a:r>
            <a:r>
              <a:rPr lang="en-US" sz="1200" dirty="0"/>
              <a:t>(string value, Type </a:t>
            </a:r>
            <a:r>
              <a:rPr lang="en-US" sz="1200" dirty="0" err="1" smtClean="0"/>
              <a:t>targetType</a:t>
            </a:r>
            <a:r>
              <a:rPr lang="en-US" sz="1200" dirty="0" smtClean="0"/>
              <a:t>, object</a:t>
            </a:r>
            <a:r>
              <a:rPr lang="en-US" sz="1200" dirty="0"/>
              <a:t> parameter, </a:t>
            </a:r>
            <a:r>
              <a:rPr lang="en-US" sz="1200" dirty="0" err="1"/>
              <a:t>System.Globalization.CultureInfo</a:t>
            </a:r>
            <a:r>
              <a:rPr lang="en-US" sz="1200" dirty="0"/>
              <a:t> culture</a:t>
            </a:r>
            <a:r>
              <a:rPr lang="en-US" sz="1200" dirty="0" smtClean="0"/>
              <a:t>) {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        return</a:t>
            </a:r>
            <a:r>
              <a:rPr lang="en-US" sz="1200" dirty="0"/>
              <a:t> </a:t>
            </a:r>
            <a:r>
              <a:rPr lang="en-US" sz="1200" dirty="0" err="1"/>
              <a:t>DateTime.Parse</a:t>
            </a:r>
            <a:r>
              <a:rPr lang="en-US" sz="1200" dirty="0"/>
              <a:t>(value);</a:t>
            </a:r>
            <a:br>
              <a:rPr lang="en-US" sz="1200" dirty="0"/>
            </a:br>
            <a:r>
              <a:rPr lang="en-US" sz="1200" dirty="0" smtClean="0"/>
              <a:t>    }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}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Should end in the name </a:t>
            </a:r>
            <a:r>
              <a:rPr lang="en-US" dirty="0" err="1" smtClean="0"/>
              <a:t>ValueConverter</a:t>
            </a:r>
            <a:r>
              <a:rPr lang="en-US" dirty="0" smtClean="0"/>
              <a:t> or Converter for conventions to work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527815" y="2931705"/>
            <a:ext cx="147623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ne Callout 1 9"/>
          <p:cNvSpPr/>
          <p:nvPr/>
        </p:nvSpPr>
        <p:spPr>
          <a:xfrm>
            <a:off x="5760063" y="1750988"/>
            <a:ext cx="252028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class for value converters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932040" y="2931705"/>
            <a:ext cx="828023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1 11"/>
          <p:cNvSpPr/>
          <p:nvPr/>
        </p:nvSpPr>
        <p:spPr>
          <a:xfrm>
            <a:off x="6804248" y="1750988"/>
            <a:ext cx="1882552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Value type on view model side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652121" y="2931705"/>
            <a:ext cx="576064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ne Callout 1 13"/>
          <p:cNvSpPr/>
          <p:nvPr/>
        </p:nvSpPr>
        <p:spPr>
          <a:xfrm>
            <a:off x="7252996" y="1728183"/>
            <a:ext cx="1783500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type on view side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90590" y="3207174"/>
            <a:ext cx="5049561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ine Callout 1 15"/>
          <p:cNvSpPr/>
          <p:nvPr/>
        </p:nvSpPr>
        <p:spPr>
          <a:xfrm>
            <a:off x="4332230" y="201614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Override this method to convert from view model to view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899495" y="4111704"/>
            <a:ext cx="5328690" cy="7327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1 17"/>
          <p:cNvSpPr/>
          <p:nvPr/>
        </p:nvSpPr>
        <p:spPr>
          <a:xfrm>
            <a:off x="4341135" y="2920677"/>
            <a:ext cx="2255993" cy="108012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Override this method to convert from view to view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22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Swiss Binding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Text based binding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0175" y="1726415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 compiler checks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77587" y="2294006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Used variously in </a:t>
            </a:r>
            <a:r>
              <a:rPr lang="en-US" dirty="0" err="1" smtClean="0"/>
              <a:t>MvvmCross</a:t>
            </a:r>
            <a:r>
              <a:rPr lang="en-US" dirty="0" smtClean="0"/>
              <a:t>, particularly in spots where code cannot be written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591" y="2931705"/>
            <a:ext cx="7362818" cy="101566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&lt;</a:t>
            </a:r>
            <a:r>
              <a:rPr lang="en-US" sz="1200" dirty="0" err="1"/>
              <a:t>TextView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android:id</a:t>
            </a:r>
            <a:r>
              <a:rPr lang="en-US" sz="1200" dirty="0"/>
              <a:t>="@+</a:t>
            </a:r>
            <a:r>
              <a:rPr lang="en-US" sz="1200" dirty="0" smtClean="0"/>
              <a:t>id/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android:layout_width</a:t>
            </a:r>
            <a:r>
              <a:rPr lang="en-US" sz="1200" dirty="0"/>
              <a:t>="</a:t>
            </a:r>
            <a:r>
              <a:rPr lang="en-US" sz="1200" dirty="0" err="1"/>
              <a:t>match_parent</a:t>
            </a:r>
            <a:r>
              <a:rPr lang="en-US" sz="1200" dirty="0"/>
              <a:t>"</a:t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android:layout_height</a:t>
            </a:r>
            <a:r>
              <a:rPr lang="en-US" sz="1200" dirty="0"/>
              <a:t>="</a:t>
            </a:r>
            <a:r>
              <a:rPr lang="en-US" sz="1200" dirty="0" err="1"/>
              <a:t>wrap_content</a:t>
            </a:r>
            <a:r>
              <a:rPr lang="en-US" sz="1200" dirty="0" smtClean="0"/>
              <a:t>"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</a:t>
            </a:r>
            <a:r>
              <a:rPr lang="en-US" sz="1200" dirty="0" err="1"/>
              <a:t>local:MvxBind</a:t>
            </a:r>
            <a:r>
              <a:rPr lang="en-US" sz="1200" dirty="0"/>
              <a:t>="Text </a:t>
            </a:r>
            <a:r>
              <a:rPr lang="en-US" sz="1200" dirty="0" err="1" smtClean="0"/>
              <a:t>CustomerId</a:t>
            </a:r>
            <a:r>
              <a:rPr lang="en-US" sz="1200" dirty="0" smtClean="0"/>
              <a:t>,</a:t>
            </a:r>
            <a:r>
              <a:rPr lang="en-US" sz="1200" dirty="0"/>
              <a:t> Converter=</a:t>
            </a:r>
            <a:r>
              <a:rPr lang="en-US" sz="1200" dirty="0" err="1"/>
              <a:t>GlobalText</a:t>
            </a:r>
            <a:r>
              <a:rPr lang="en-US" sz="1200" dirty="0"/>
              <a:t>" /&gt;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59633" y="3666199"/>
            <a:ext cx="1080120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ne Callout 1 10"/>
          <p:cNvSpPr/>
          <p:nvPr/>
        </p:nvSpPr>
        <p:spPr>
          <a:xfrm>
            <a:off x="3347864" y="248548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Used in Android XML to indicate a binding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339753" y="3666199"/>
            <a:ext cx="369042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377991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to bind to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99792" y="3666199"/>
            <a:ext cx="864095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ne Callout 1 14"/>
          <p:cNvSpPr/>
          <p:nvPr/>
        </p:nvSpPr>
        <p:spPr>
          <a:xfrm>
            <a:off x="4139952" y="2567462"/>
            <a:ext cx="1872208" cy="989630"/>
          </a:xfrm>
          <a:prstGeom prst="borderCallout1">
            <a:avLst>
              <a:gd name="adj1" fmla="val 18750"/>
              <a:gd name="adj2" fmla="val -8333"/>
              <a:gd name="adj3" fmla="val 110435"/>
              <a:gd name="adj4" fmla="val -650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property on the view model to bind to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581806" y="3666199"/>
            <a:ext cx="1638266" cy="284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ine Callout 1 16"/>
          <p:cNvSpPr/>
          <p:nvPr/>
        </p:nvSpPr>
        <p:spPr>
          <a:xfrm>
            <a:off x="5402475" y="2521705"/>
            <a:ext cx="2985949" cy="1144493"/>
          </a:xfrm>
          <a:prstGeom prst="borderCallout1">
            <a:avLst>
              <a:gd name="adj1" fmla="val 18750"/>
              <a:gd name="adj2" fmla="val -8333"/>
              <a:gd name="adj3" fmla="val 99627"/>
              <a:gd name="adj4" fmla="val -439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binding uses a converter and b convention looks for </a:t>
            </a:r>
            <a:r>
              <a:rPr lang="en-US" dirty="0" err="1" smtClean="0"/>
              <a:t>GlobalTextConverter</a:t>
            </a:r>
            <a:r>
              <a:rPr lang="en-US" dirty="0" smtClean="0"/>
              <a:t> or </a:t>
            </a:r>
            <a:r>
              <a:rPr lang="en-US" dirty="0" err="1" smtClean="0"/>
              <a:t>GlobalTextValueConverter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17675" y="4067147"/>
            <a:ext cx="8219557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Same binding options can be specific with Swiss as Fluent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94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2" animBg="1"/>
      <p:bldP spid="13" grpId="0" animBg="1"/>
      <p:bldP spid="13" grpId="2" animBg="1"/>
      <p:bldP spid="14" grpId="0" animBg="1"/>
      <p:bldP spid="14" grpId="1" animBg="1"/>
      <p:bldP spid="15" grpId="0" animBg="1"/>
      <p:bldP spid="15" grpId="1" animBg="1"/>
      <p:bldP spid="16" grpId="0" animBg="1"/>
      <p:bldP spid="1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Setup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 other methods can be </a:t>
            </a:r>
            <a:r>
              <a:rPr lang="en-US" dirty="0" err="1" smtClean="0"/>
              <a:t>overriden</a:t>
            </a:r>
            <a:r>
              <a:rPr lang="en-US" dirty="0" smtClean="0"/>
              <a:t> to customize </a:t>
            </a:r>
            <a:r>
              <a:rPr lang="en-US" dirty="0" err="1" smtClean="0"/>
              <a:t>MvvmCross</a:t>
            </a:r>
            <a:r>
              <a:rPr lang="en-US" dirty="0" smtClean="0"/>
              <a:t> default behavior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27583" y="1707654"/>
            <a:ext cx="7849173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CreateIocProvider</a:t>
            </a:r>
            <a:r>
              <a:rPr lang="en-US" dirty="0" smtClean="0"/>
              <a:t>: Use a </a:t>
            </a:r>
            <a:r>
              <a:rPr lang="en-US" dirty="0" err="1" smtClean="0"/>
              <a:t>differnet</a:t>
            </a:r>
            <a:r>
              <a:rPr lang="en-US" dirty="0" smtClean="0"/>
              <a:t> </a:t>
            </a:r>
            <a:r>
              <a:rPr lang="en-US" dirty="0" err="1" smtClean="0"/>
              <a:t>IoC</a:t>
            </a:r>
            <a:r>
              <a:rPr lang="en-US" dirty="0" smtClean="0"/>
              <a:t> provider than what comes with </a:t>
            </a:r>
            <a:r>
              <a:rPr lang="en-US" dirty="0" err="1" smtClean="0"/>
              <a:t>MvvmCross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27582" y="2316757"/>
            <a:ext cx="7859217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GetViewModelAssemblies</a:t>
            </a:r>
            <a:r>
              <a:rPr lang="en-US" dirty="0" smtClean="0"/>
              <a:t>: Customize where </a:t>
            </a:r>
            <a:r>
              <a:rPr lang="en-US" dirty="0" err="1" smtClean="0"/>
              <a:t>MvvmCross</a:t>
            </a:r>
            <a:r>
              <a:rPr lang="en-US" dirty="0" smtClean="0"/>
              <a:t> finds view models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27582" y="2954102"/>
            <a:ext cx="7849174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CreatePresenter</a:t>
            </a:r>
            <a:r>
              <a:rPr lang="en-US" dirty="0" smtClean="0"/>
              <a:t> / </a:t>
            </a:r>
            <a:r>
              <a:rPr lang="en-US" dirty="0" err="1" smtClean="0"/>
              <a:t>CreateViewPresenter</a:t>
            </a:r>
            <a:r>
              <a:rPr lang="en-US" dirty="0" smtClean="0"/>
              <a:t>: Change how views are displayed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27582" y="3572619"/>
            <a:ext cx="7849173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CreateDebugTrace</a:t>
            </a:r>
            <a:r>
              <a:rPr lang="en-US" dirty="0"/>
              <a:t> </a:t>
            </a:r>
            <a:r>
              <a:rPr lang="en-US" dirty="0" smtClean="0"/>
              <a:t>: Use your own debug and trace handlers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8036" y="4193914"/>
            <a:ext cx="7858764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many,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11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51670"/>
            <a:ext cx="8229600" cy="1141635"/>
          </a:xfrm>
        </p:spPr>
        <p:txBody>
          <a:bodyPr/>
          <a:lstStyle/>
          <a:p>
            <a:r>
              <a:rPr lang="en-US" dirty="0" smtClean="0"/>
              <a:t>Demo – Looking at </a:t>
            </a:r>
            <a:r>
              <a:rPr lang="en-US" smtClean="0"/>
              <a:t>the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13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links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Github</a:t>
            </a:r>
            <a:r>
              <a:rPr lang="en-US" dirty="0"/>
              <a:t> site: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47157" y="1707654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/>
              <a:t> Documentation: https://</a:t>
            </a:r>
            <a:r>
              <a:rPr lang="en-US" dirty="0" err="1"/>
              <a:t>mvvmcross.com</a:t>
            </a:r>
            <a:r>
              <a:rPr lang="en-US" dirty="0"/>
              <a:t>/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2316757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Tutorial Application: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</a:t>
            </a:r>
            <a:r>
              <a:rPr lang="en-US" dirty="0" err="1"/>
              <a:t>MvvmCross</a:t>
            </a:r>
            <a:r>
              <a:rPr lang="en-US" dirty="0"/>
              <a:t>/wiki/Tip-</a:t>
            </a:r>
            <a:r>
              <a:rPr lang="en-US" dirty="0" err="1"/>
              <a:t>Calc</a:t>
            </a:r>
            <a:r>
              <a:rPr lang="en-US" dirty="0"/>
              <a:t>-A-first-app</a:t>
            </a:r>
          </a:p>
        </p:txBody>
      </p:sp>
    </p:spTree>
    <p:extLst>
      <p:ext uri="{BB962C8B-B14F-4D97-AF65-F5344CB8AC3E}">
        <p14:creationId xmlns:p14="http://schemas.microsoft.com/office/powerpoint/2010/main" val="109271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C0504D"/>
                </a:solidFill>
              </a:rPr>
              <a:t>Thanks!!!</a:t>
            </a:r>
            <a:endParaRPr lang="en-US" b="1" dirty="0">
              <a:solidFill>
                <a:srgbClr val="C0504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2700" y="1962150"/>
            <a:ext cx="4251548" cy="1828800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8A144F"/>
                </a:solidFill>
              </a:rPr>
              <a:t>Kevin Ford </a:t>
            </a:r>
          </a:p>
          <a:p>
            <a:r>
              <a:rPr lang="en-US" sz="1800" dirty="0">
                <a:solidFill>
                  <a:srgbClr val="8A144F"/>
                </a:solidFill>
              </a:rPr>
              <a:t>Twitter: @Bowman74</a:t>
            </a:r>
          </a:p>
          <a:p>
            <a:r>
              <a:rPr lang="en-US" sz="1800" kern="0" dirty="0">
                <a:hlinkClick r:id="rId2"/>
              </a:rPr>
              <a:t>kevinf@magenic.com</a:t>
            </a:r>
            <a:endParaRPr lang="en-US" sz="1800" kern="0" dirty="0"/>
          </a:p>
          <a:p>
            <a:r>
              <a:rPr lang="en-US" sz="1800" kern="0" dirty="0">
                <a:hlinkClick r:id="rId3"/>
              </a:rPr>
              <a:t>http://windingroadway.blogspot.com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25153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2"/>
          <p:cNvSpPr>
            <a:spLocks noGrp="1"/>
          </p:cNvSpPr>
          <p:nvPr>
            <p:ph type="title"/>
          </p:nvPr>
        </p:nvSpPr>
        <p:spPr>
          <a:xfrm>
            <a:off x="289875" y="190892"/>
            <a:ext cx="8568965" cy="65266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Mvvm</a:t>
            </a:r>
            <a:r>
              <a:rPr lang="en-US" dirty="0" smtClean="0"/>
              <a:t> Pattern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459700" y="1882680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View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59700" y="278668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 err="1"/>
              <a:t>ViewModel</a:t>
            </a:r>
            <a:endParaRPr lang="en-US" sz="1013" dirty="0"/>
          </a:p>
        </p:txBody>
      </p:sp>
      <p:sp>
        <p:nvSpPr>
          <p:cNvPr id="18" name="Rounded Rectangle 17"/>
          <p:cNvSpPr/>
          <p:nvPr/>
        </p:nvSpPr>
        <p:spPr>
          <a:xfrm>
            <a:off x="459700" y="3690699"/>
            <a:ext cx="2649682" cy="455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Model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057303" y="233858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057303" y="3242590"/>
            <a:ext cx="0" cy="44810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1554643" y="2338580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1554642" y="3234797"/>
            <a:ext cx="1" cy="448109"/>
          </a:xfrm>
          <a:prstGeom prst="straightConnector1">
            <a:avLst/>
          </a:prstGeom>
          <a:ln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067944" y="1851670"/>
            <a:ext cx="4581296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Tie into </a:t>
            </a:r>
            <a:r>
              <a:rPr lang="en-US" dirty="0" smtClean="0"/>
              <a:t>native </a:t>
            </a:r>
            <a:r>
              <a:rPr lang="en-US" dirty="0" err="1"/>
              <a:t>Uis</a:t>
            </a:r>
            <a:r>
              <a:rPr lang="en-US" dirty="0"/>
              <a:t> and </a:t>
            </a:r>
            <a:r>
              <a:rPr lang="en-US" dirty="0" err="1"/>
              <a:t>Xamarin.Forms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067944" y="2755679"/>
            <a:ext cx="4581296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MVVMCross</a:t>
            </a:r>
            <a:r>
              <a:rPr lang="en-US" dirty="0"/>
              <a:t> – </a:t>
            </a:r>
            <a:r>
              <a:rPr lang="en-US" dirty="0" err="1"/>
              <a:t>ViewModels</a:t>
            </a:r>
            <a:r>
              <a:rPr lang="en-US" dirty="0"/>
              <a:t> and navigation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052842" y="3659689"/>
            <a:ext cx="4581296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Nothing – Can use CSLA or </a:t>
            </a:r>
            <a:r>
              <a:rPr lang="en-US" dirty="0" err="1"/>
              <a:t>FluentValidation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18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298501"/>
            <a:ext cx="8261548" cy="642938"/>
          </a:xfrm>
        </p:spPr>
        <p:txBody>
          <a:bodyPr>
            <a:normAutofit fontScale="90000"/>
          </a:bodyPr>
          <a:lstStyle/>
          <a:p>
            <a:r>
              <a:rPr lang="en-US" dirty="0"/>
              <a:t>Framework Capability</a:t>
            </a:r>
            <a:r>
              <a:rPr lang="en-US" dirty="0" smtClean="0"/>
              <a:t> Overlap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9052120"/>
              </p:ext>
            </p:extLst>
          </p:nvPr>
        </p:nvGraphicFramePr>
        <p:xfrm>
          <a:off x="1403648" y="1347614"/>
          <a:ext cx="6172201" cy="27483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0325"/>
                <a:gridCol w="1371600"/>
                <a:gridCol w="1214438"/>
                <a:gridCol w="985838"/>
              </a:tblGrid>
              <a:tr h="264148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Xamarin</a:t>
                      </a:r>
                      <a:r>
                        <a:rPr lang="en-US" sz="1100" baseline="0" dirty="0" smtClean="0"/>
                        <a:t> </a:t>
                      </a:r>
                      <a:r>
                        <a:rPr lang="en-US" sz="1100" dirty="0" smtClean="0"/>
                        <a:t>Forms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MVVMCross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CSLA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Full</a:t>
                      </a:r>
                      <a:r>
                        <a:rPr lang="en-US" sz="1100" baseline="0" dirty="0" smtClean="0"/>
                        <a:t> UI coding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</a:t>
                      </a:r>
                      <a:r>
                        <a:rPr lang="en-US" sz="1100" baseline="0" dirty="0" smtClean="0"/>
                        <a:t>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Validation Binding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MVVM Structure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64148">
                <a:tc>
                  <a:txBody>
                    <a:bodyPr/>
                    <a:lstStyle/>
                    <a:p>
                      <a:r>
                        <a:rPr lang="en-US" sz="1100" dirty="0" err="1" smtClean="0"/>
                        <a:t>IoC</a:t>
                      </a:r>
                      <a:r>
                        <a:rPr lang="en-US" sz="1100" dirty="0" smtClean="0"/>
                        <a:t> Container / DI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UI /Component Abstractions (Navigation)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Global Messaging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Business/Validation/Authorization</a:t>
                      </a:r>
                      <a:r>
                        <a:rPr lang="en-US" sz="1100" baseline="0" dirty="0" smtClean="0"/>
                        <a:t> Logic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  <a:tr h="290871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Server/Client Logic</a:t>
                      </a:r>
                      <a:r>
                        <a:rPr lang="en-US" sz="1100" baseline="0" dirty="0" smtClean="0"/>
                        <a:t> Sharing</a:t>
                      </a:r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51435" marR="51435" marT="25718" marB="25718"/>
                </a:tc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4489748" y="1627944"/>
            <a:ext cx="207717" cy="19713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7" name="Oval 6"/>
          <p:cNvSpPr/>
          <p:nvPr/>
        </p:nvSpPr>
        <p:spPr>
          <a:xfrm>
            <a:off x="4489747" y="1890749"/>
            <a:ext cx="207718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8" name="Oval 7"/>
          <p:cNvSpPr/>
          <p:nvPr/>
        </p:nvSpPr>
        <p:spPr>
          <a:xfrm>
            <a:off x="4489747" y="2439133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9" name="Oval 8"/>
          <p:cNvSpPr/>
          <p:nvPr/>
        </p:nvSpPr>
        <p:spPr>
          <a:xfrm>
            <a:off x="4491393" y="2691126"/>
            <a:ext cx="206072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0" name="Oval 9"/>
          <p:cNvSpPr/>
          <p:nvPr/>
        </p:nvSpPr>
        <p:spPr>
          <a:xfrm>
            <a:off x="5827092" y="1890749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1" name="Oval 10"/>
          <p:cNvSpPr/>
          <p:nvPr/>
        </p:nvSpPr>
        <p:spPr>
          <a:xfrm>
            <a:off x="5830619" y="2443987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2" name="Oval 11"/>
          <p:cNvSpPr/>
          <p:nvPr/>
        </p:nvSpPr>
        <p:spPr>
          <a:xfrm>
            <a:off x="5830619" y="2691126"/>
            <a:ext cx="207717" cy="2091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3" name="Oval 12"/>
          <p:cNvSpPr/>
          <p:nvPr/>
        </p:nvSpPr>
        <p:spPr>
          <a:xfrm>
            <a:off x="5830618" y="2979071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4" name="Oval 13"/>
          <p:cNvSpPr/>
          <p:nvPr/>
        </p:nvSpPr>
        <p:spPr>
          <a:xfrm>
            <a:off x="6906790" y="1890749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5" name="Oval 14"/>
          <p:cNvSpPr/>
          <p:nvPr/>
        </p:nvSpPr>
        <p:spPr>
          <a:xfrm>
            <a:off x="6906790" y="3553358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Oval 15"/>
          <p:cNvSpPr/>
          <p:nvPr/>
        </p:nvSpPr>
        <p:spPr>
          <a:xfrm>
            <a:off x="4489747" y="2983532"/>
            <a:ext cx="207719" cy="20585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7" name="Oval 16"/>
          <p:cNvSpPr/>
          <p:nvPr/>
        </p:nvSpPr>
        <p:spPr>
          <a:xfrm>
            <a:off x="6906790" y="3847680"/>
            <a:ext cx="207719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8" name="Oval 17"/>
          <p:cNvSpPr/>
          <p:nvPr/>
        </p:nvSpPr>
        <p:spPr>
          <a:xfrm>
            <a:off x="5827092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9" name="Oval 18"/>
          <p:cNvSpPr/>
          <p:nvPr/>
        </p:nvSpPr>
        <p:spPr>
          <a:xfrm>
            <a:off x="4489747" y="3274835"/>
            <a:ext cx="207718" cy="21031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0" name="Oval 19"/>
          <p:cNvSpPr/>
          <p:nvPr/>
        </p:nvSpPr>
        <p:spPr>
          <a:xfrm>
            <a:off x="6904815" y="2165221"/>
            <a:ext cx="207717" cy="20585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51704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2"/>
          <p:cNvSpPr>
            <a:spLocks noGrp="1"/>
          </p:cNvSpPr>
          <p:nvPr>
            <p:ph type="title"/>
          </p:nvPr>
        </p:nvSpPr>
        <p:spPr>
          <a:xfrm>
            <a:off x="289875" y="190893"/>
            <a:ext cx="8568965" cy="405464"/>
          </a:xfrm>
        </p:spPr>
        <p:txBody>
          <a:bodyPr/>
          <a:lstStyle/>
          <a:p>
            <a:r>
              <a:rPr lang="en-US" dirty="0" smtClean="0"/>
              <a:t>Typical Project Structure</a:t>
            </a:r>
            <a:endParaRPr lang="en-US" dirty="0"/>
          </a:p>
        </p:txBody>
      </p:sp>
      <p:grpSp>
        <p:nvGrpSpPr>
          <p:cNvPr id="113" name="Group 112"/>
          <p:cNvGrpSpPr/>
          <p:nvPr/>
        </p:nvGrpSpPr>
        <p:grpSpPr>
          <a:xfrm>
            <a:off x="7020272" y="846196"/>
            <a:ext cx="1720851" cy="1316138"/>
            <a:chOff x="9086018" y="1298530"/>
            <a:chExt cx="2294468" cy="1754850"/>
          </a:xfrm>
        </p:grpSpPr>
        <p:sp>
          <p:nvSpPr>
            <p:cNvPr id="114" name="Rectangle 113"/>
            <p:cNvSpPr/>
            <p:nvPr/>
          </p:nvSpPr>
          <p:spPr>
            <a:xfrm>
              <a:off x="9086019" y="129853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Android Project</a:t>
              </a:r>
              <a:endParaRPr lang="en-US" b="1" dirty="0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9086018" y="1995276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Activities / Fragments</a:t>
              </a: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086018" y="23460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086018" y="16479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Android XML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9086018" y="269778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3252931" y="2848897"/>
            <a:ext cx="1720850" cy="1068466"/>
            <a:chOff x="4447142" y="3396250"/>
            <a:chExt cx="2294466" cy="1424621"/>
          </a:xfrm>
        </p:grpSpPr>
        <p:sp>
          <p:nvSpPr>
            <p:cNvPr id="128" name="Rectangle 127"/>
            <p:cNvSpPr/>
            <p:nvPr/>
          </p:nvSpPr>
          <p:spPr>
            <a:xfrm>
              <a:off x="4447142" y="44652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4447142" y="33962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4447142" y="375185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4447142" y="4107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3252931" y="1782097"/>
            <a:ext cx="1720851" cy="1066800"/>
            <a:chOff x="4447141" y="1973850"/>
            <a:chExt cx="2294468" cy="1422400"/>
          </a:xfrm>
        </p:grpSpPr>
        <p:sp>
          <p:nvSpPr>
            <p:cNvPr id="133" name="Rectangle 132"/>
            <p:cNvSpPr/>
            <p:nvPr/>
          </p:nvSpPr>
          <p:spPr>
            <a:xfrm>
              <a:off x="4447142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Core PCL</a:t>
              </a:r>
              <a:endParaRPr lang="en-US" b="1" dirty="0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4447143" y="23294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Models</a:t>
              </a: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4447142" y="26850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Data Access Services</a:t>
              </a: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4447141" y="304065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Shared Value Converters</a:t>
              </a: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543221" y="1798528"/>
            <a:ext cx="1720851" cy="1327433"/>
            <a:chOff x="837768" y="1973850"/>
            <a:chExt cx="2294468" cy="1769911"/>
          </a:xfrm>
        </p:grpSpPr>
        <p:sp>
          <p:nvSpPr>
            <p:cNvPr id="138" name="Rectangle 137"/>
            <p:cNvSpPr/>
            <p:nvPr/>
          </p:nvSpPr>
          <p:spPr>
            <a:xfrm>
              <a:off x="837769" y="1973850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Common PCL</a:t>
              </a:r>
              <a:endParaRPr lang="en-US" b="1" dirty="0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837768" y="338816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Validation logic</a:t>
              </a: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837768" y="23191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Models</a:t>
              </a: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837768" y="267474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Common Interfaces</a:t>
              </a: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837768" y="3030340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Authorization logic</a:t>
              </a:r>
            </a:p>
          </p:txBody>
        </p:sp>
      </p:grpSp>
      <p:cxnSp>
        <p:nvCxnSpPr>
          <p:cNvPr id="143" name="Straight Arrow Connector 142"/>
          <p:cNvCxnSpPr/>
          <p:nvPr/>
        </p:nvCxnSpPr>
        <p:spPr>
          <a:xfrm flipH="1">
            <a:off x="2241020" y="1936897"/>
            <a:ext cx="988861" cy="8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tangle 146"/>
          <p:cNvSpPr/>
          <p:nvPr/>
        </p:nvSpPr>
        <p:spPr>
          <a:xfrm>
            <a:off x="395534" y="1332341"/>
            <a:ext cx="2016224" cy="343849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Shared with server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7020272" y="3158564"/>
            <a:ext cx="1720850" cy="1313405"/>
            <a:chOff x="9086018" y="3603064"/>
            <a:chExt cx="2294467" cy="1751207"/>
          </a:xfrm>
        </p:grpSpPr>
        <p:sp>
          <p:nvSpPr>
            <p:cNvPr id="39" name="Rectangle 38"/>
            <p:cNvSpPr/>
            <p:nvPr/>
          </p:nvSpPr>
          <p:spPr>
            <a:xfrm>
              <a:off x="9086018" y="3603064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iOS Project</a:t>
              </a:r>
              <a:endParaRPr lang="en-US" b="1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9086019" y="39463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Xibs</a:t>
              </a:r>
              <a:r>
                <a:rPr lang="en-US" sz="1050" dirty="0"/>
                <a:t> / Storyboards / Views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9086019" y="43019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Controllers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9086018" y="46430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086018" y="49986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136600" y="2008230"/>
            <a:ext cx="1720850" cy="1313405"/>
            <a:chOff x="9086018" y="3603064"/>
            <a:chExt cx="2294467" cy="1751207"/>
          </a:xfrm>
        </p:grpSpPr>
        <p:sp>
          <p:nvSpPr>
            <p:cNvPr id="45" name="Rectangle 44"/>
            <p:cNvSpPr/>
            <p:nvPr/>
          </p:nvSpPr>
          <p:spPr>
            <a:xfrm>
              <a:off x="9086018" y="3603064"/>
              <a:ext cx="2294467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UWP Project</a:t>
              </a:r>
              <a:endParaRPr lang="en-US" b="1" dirty="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9086019" y="39463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Xibs</a:t>
              </a:r>
              <a:r>
                <a:rPr lang="en-US" sz="1050" dirty="0"/>
                <a:t> / Storyboards / Views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9086019" y="4301925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View Controllers</a:t>
              </a: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9086018" y="46430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Value Converters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9086018" y="4998671"/>
              <a:ext cx="2294466" cy="35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Platform Services</a:t>
              </a:r>
            </a:p>
          </p:txBody>
        </p:sp>
      </p:grpSp>
      <p:cxnSp>
        <p:nvCxnSpPr>
          <p:cNvPr id="5" name="Elbow Connector 4"/>
          <p:cNvCxnSpPr>
            <a:stCxn id="117" idx="1"/>
            <a:endCxn id="133" idx="0"/>
          </p:cNvCxnSpPr>
          <p:nvPr/>
        </p:nvCxnSpPr>
        <p:spPr>
          <a:xfrm rot="10800000" flipV="1">
            <a:off x="4113358" y="1241611"/>
            <a:ext cx="2906915" cy="54048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/>
          <p:cNvCxnSpPr>
            <a:stCxn id="43" idx="1"/>
            <a:endCxn id="128" idx="2"/>
          </p:cNvCxnSpPr>
          <p:nvPr/>
        </p:nvCxnSpPr>
        <p:spPr>
          <a:xfrm rot="10800000">
            <a:off x="4113356" y="3917363"/>
            <a:ext cx="2906916" cy="4212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7" idx="1"/>
            <a:endCxn id="136" idx="3"/>
          </p:cNvCxnSpPr>
          <p:nvPr/>
        </p:nvCxnSpPr>
        <p:spPr>
          <a:xfrm flipH="1">
            <a:off x="4973781" y="2665726"/>
            <a:ext cx="162820" cy="498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43" idx="2"/>
            <a:endCxn id="139" idx="2"/>
          </p:cNvCxnSpPr>
          <p:nvPr/>
        </p:nvCxnSpPr>
        <p:spPr>
          <a:xfrm rot="5400000" flipH="1">
            <a:off x="3969168" y="560440"/>
            <a:ext cx="1346008" cy="6477051"/>
          </a:xfrm>
          <a:prstGeom prst="bentConnector3">
            <a:avLst>
              <a:gd name="adj1" fmla="val -16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/>
          <p:cNvCxnSpPr>
            <a:stCxn id="114" idx="1"/>
            <a:endCxn id="138" idx="0"/>
          </p:cNvCxnSpPr>
          <p:nvPr/>
        </p:nvCxnSpPr>
        <p:spPr>
          <a:xfrm rot="10800000" flipV="1">
            <a:off x="1403647" y="979546"/>
            <a:ext cx="5616626" cy="8189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Elbow Connector 178"/>
          <p:cNvCxnSpPr>
            <a:stCxn id="49" idx="2"/>
            <a:endCxn id="139" idx="1"/>
          </p:cNvCxnSpPr>
          <p:nvPr/>
        </p:nvCxnSpPr>
        <p:spPr>
          <a:xfrm rot="5400000" flipH="1">
            <a:off x="3105611" y="430221"/>
            <a:ext cx="329024" cy="5453804"/>
          </a:xfrm>
          <a:prstGeom prst="bentConnector4">
            <a:avLst>
              <a:gd name="adj1" fmla="val -255806"/>
              <a:gd name="adj2" fmla="val 10419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Elbow Connector 183"/>
          <p:cNvCxnSpPr>
            <a:stCxn id="43" idx="1"/>
            <a:endCxn id="136" idx="2"/>
          </p:cNvCxnSpPr>
          <p:nvPr/>
        </p:nvCxnSpPr>
        <p:spPr>
          <a:xfrm rot="10800000">
            <a:off x="4113356" y="2848897"/>
            <a:ext cx="2906916" cy="14897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51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27" y="2181745"/>
            <a:ext cx="1464906" cy="9155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MvvmCross</a:t>
            </a:r>
            <a:r>
              <a:rPr lang="en-US" dirty="0" smtClean="0"/>
              <a:t> - Platforms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578" y="932957"/>
            <a:ext cx="1440160" cy="14401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1063229"/>
            <a:ext cx="3754760" cy="21565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2965" y="2188325"/>
            <a:ext cx="1063229" cy="10632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5541" y="2146013"/>
            <a:ext cx="987029" cy="9870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7327" y="868145"/>
            <a:ext cx="2264897" cy="22648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66760" y="2652581"/>
            <a:ext cx="2315839" cy="130146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152" y="3507854"/>
            <a:ext cx="3651254" cy="60473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0592" y="3710472"/>
            <a:ext cx="2236982" cy="113990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285779" y="1343622"/>
            <a:ext cx="1075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45D1E3"/>
                </a:solidFill>
              </a:rPr>
              <a:t>Xamarin</a:t>
            </a:r>
            <a:endParaRPr lang="en-US" dirty="0" smtClean="0">
              <a:solidFill>
                <a:srgbClr val="45D1E3"/>
              </a:solidFill>
            </a:endParaRPr>
          </a:p>
          <a:p>
            <a:r>
              <a:rPr lang="en-US" dirty="0" smtClean="0">
                <a:solidFill>
                  <a:srgbClr val="45D1E3"/>
                </a:solidFill>
              </a:rPr>
              <a:t>Forms</a:t>
            </a:r>
            <a:endParaRPr lang="en-US" dirty="0">
              <a:solidFill>
                <a:srgbClr val="45D1E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33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Common </a:t>
            </a:r>
            <a:r>
              <a:rPr lang="en-US" sz="3200" dirty="0" err="1" smtClean="0"/>
              <a:t>MvvmCross</a:t>
            </a:r>
            <a:r>
              <a:rPr lang="en-US" sz="3200" dirty="0" smtClean="0"/>
              <a:t> </a:t>
            </a:r>
            <a:r>
              <a:rPr lang="en-US" sz="3200" dirty="0" err="1" smtClean="0"/>
              <a:t>Nuget</a:t>
            </a:r>
            <a:r>
              <a:rPr lang="en-US" sz="3200" dirty="0" smtClean="0"/>
              <a:t> Packages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457200" y="1717068"/>
            <a:ext cx="8229600" cy="517920"/>
          </a:xfrm>
          <a:prstGeom prst="rect">
            <a:avLst/>
          </a:prstGeom>
          <a:solidFill>
            <a:srgbClr val="0C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Android Support V7 – Packages for material design support – Android only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335585"/>
            <a:ext cx="8229600" cy="517920"/>
          </a:xfrm>
          <a:prstGeom prst="rect">
            <a:avLst/>
          </a:prstGeom>
          <a:solidFill>
            <a:srgbClr val="00A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FormsPresenters</a:t>
            </a:r>
            <a:r>
              <a:rPr lang="en-US" dirty="0" smtClean="0"/>
              <a:t> – Used in support of </a:t>
            </a:r>
            <a:r>
              <a:rPr lang="en-US" dirty="0" err="1" smtClean="0"/>
              <a:t>Xamarin</a:t>
            </a:r>
            <a:r>
              <a:rPr lang="en-US" dirty="0" smtClean="0"/>
              <a:t> Forms – All Forms projects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200" y="2954102"/>
            <a:ext cx="8229600" cy="517920"/>
          </a:xfrm>
          <a:prstGeom prst="rect">
            <a:avLst/>
          </a:prstGeom>
          <a:solidFill>
            <a:srgbClr val="0097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Color – Cross platform color – all project types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0800" y="3575397"/>
            <a:ext cx="8229600" cy="517920"/>
          </a:xfrm>
          <a:prstGeom prst="rect">
            <a:avLst/>
          </a:prstGeom>
          <a:solidFill>
            <a:srgbClr val="0083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</a:t>
            </a:r>
            <a:r>
              <a:rPr lang="en-US" dirty="0" err="1" smtClean="0"/>
              <a:t>ResxLocalication</a:t>
            </a:r>
            <a:r>
              <a:rPr lang="en-US" dirty="0" smtClean="0"/>
              <a:t> – Cross platform localization – all project types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4193914"/>
            <a:ext cx="8229600" cy="517920"/>
          </a:xfrm>
          <a:prstGeom prst="rect">
            <a:avLst/>
          </a:prstGeom>
          <a:solidFill>
            <a:srgbClr val="006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Many, many more plugins and community libraries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098551"/>
            <a:ext cx="8229600" cy="517920"/>
          </a:xfrm>
          <a:prstGeom prst="rect">
            <a:avLst/>
          </a:prstGeom>
          <a:solidFill>
            <a:srgbClr val="45D1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MvvmCross</a:t>
            </a:r>
            <a:r>
              <a:rPr lang="en-US" dirty="0" smtClean="0"/>
              <a:t> – Base </a:t>
            </a:r>
            <a:r>
              <a:rPr lang="en-US" dirty="0" err="1" smtClean="0"/>
              <a:t>nuget</a:t>
            </a:r>
            <a:r>
              <a:rPr lang="en-US" dirty="0" smtClean="0"/>
              <a:t> package - all project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56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sual Studio Live! Anaheim 2016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Visual Studio Live! Anaheim 2016</Template>
  <TotalTime>9649</TotalTime>
  <Words>2180</Words>
  <Application>Microsoft Macintosh PowerPoint</Application>
  <PresentationFormat>On-screen Show (16:9)</PresentationFormat>
  <Paragraphs>435</Paragraphs>
  <Slides>45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 Bold</vt:lpstr>
      <vt:lpstr>Calibri</vt:lpstr>
      <vt:lpstr>ＭＳ Ｐゴシック</vt:lpstr>
      <vt:lpstr>Times New Roman</vt:lpstr>
      <vt:lpstr>Arial</vt:lpstr>
      <vt:lpstr>Visual Studio Live! Anaheim 2016</vt:lpstr>
      <vt:lpstr>PowerPoint Presentation</vt:lpstr>
      <vt:lpstr>PowerPoint Presentation</vt:lpstr>
      <vt:lpstr>PowerPoint Presentation</vt:lpstr>
      <vt:lpstr>Agenda</vt:lpstr>
      <vt:lpstr>The Mvvm Pattern</vt:lpstr>
      <vt:lpstr>Framework Capability Overlap</vt:lpstr>
      <vt:lpstr>Typical Project Structure</vt:lpstr>
      <vt:lpstr>MvvmCross - Platforms</vt:lpstr>
      <vt:lpstr>Common MvvmCross Nuget Packages</vt:lpstr>
      <vt:lpstr>Application Lifecycle - Android</vt:lpstr>
      <vt:lpstr>MvxApplication</vt:lpstr>
      <vt:lpstr>Android Splash Screen</vt:lpstr>
      <vt:lpstr>Android App Setup</vt:lpstr>
      <vt:lpstr>Application Lifecycle - UWP</vt:lpstr>
      <vt:lpstr>UWP Application</vt:lpstr>
      <vt:lpstr>UWP Setup file</vt:lpstr>
      <vt:lpstr>Application Lifecycle - iOS</vt:lpstr>
      <vt:lpstr>iOS App Setup</vt:lpstr>
      <vt:lpstr>Using Storyboards?</vt:lpstr>
      <vt:lpstr>iOS Setup file</vt:lpstr>
      <vt:lpstr>App Navigation</vt:lpstr>
      <vt:lpstr>Tying the View Model the View</vt:lpstr>
      <vt:lpstr>Android Activity</vt:lpstr>
      <vt:lpstr>UWP Xaml File</vt:lpstr>
      <vt:lpstr>iOS View Controller</vt:lpstr>
      <vt:lpstr>View Controllers to Views</vt:lpstr>
      <vt:lpstr>Creating View Models</vt:lpstr>
      <vt:lpstr>Base View Model Declaration</vt:lpstr>
      <vt:lpstr>Performing Actions</vt:lpstr>
      <vt:lpstr>Creating the View Model</vt:lpstr>
      <vt:lpstr>Construction</vt:lpstr>
      <vt:lpstr>Init – Passing parameters (part 1)</vt:lpstr>
      <vt:lpstr>Init – Passing parameters (part 2)</vt:lpstr>
      <vt:lpstr>The Start method</vt:lpstr>
      <vt:lpstr>Tombstoning</vt:lpstr>
      <vt:lpstr>Binding</vt:lpstr>
      <vt:lpstr>Binding Considerations</vt:lpstr>
      <vt:lpstr>Fluent Databinding</vt:lpstr>
      <vt:lpstr>Fluent Binding - Actions</vt:lpstr>
      <vt:lpstr>Custom Value Converters</vt:lpstr>
      <vt:lpstr>Swiss Binding</vt:lpstr>
      <vt:lpstr>Advanced Setup</vt:lpstr>
      <vt:lpstr>Demo – Looking at the implementation</vt:lpstr>
      <vt:lpstr>Useful links</vt:lpstr>
      <vt:lpstr>Thanks!!!</vt:lpstr>
    </vt:vector>
  </TitlesOfParts>
  <Company>1105 Media Inc.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Kevin E. Ford</cp:lastModifiedBy>
  <cp:revision>233</cp:revision>
  <dcterms:created xsi:type="dcterms:W3CDTF">2012-12-07T00:48:42Z</dcterms:created>
  <dcterms:modified xsi:type="dcterms:W3CDTF">2016-09-21T20:49:18Z</dcterms:modified>
</cp:coreProperties>
</file>

<file path=docProps/thumbnail.jpeg>
</file>